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33"/>
  </p:notesMasterIdLst>
  <p:sldIdLst>
    <p:sldId id="256" r:id="rId2"/>
    <p:sldId id="257" r:id="rId3"/>
    <p:sldId id="279" r:id="rId4"/>
    <p:sldId id="285" r:id="rId5"/>
    <p:sldId id="286" r:id="rId6"/>
    <p:sldId id="280" r:id="rId7"/>
    <p:sldId id="284" r:id="rId8"/>
    <p:sldId id="281" r:id="rId9"/>
    <p:sldId id="282" r:id="rId10"/>
    <p:sldId id="287" r:id="rId11"/>
    <p:sldId id="261" r:id="rId12"/>
    <p:sldId id="259" r:id="rId13"/>
    <p:sldId id="260" r:id="rId14"/>
    <p:sldId id="263" r:id="rId15"/>
    <p:sldId id="264" r:id="rId16"/>
    <p:sldId id="265" r:id="rId17"/>
    <p:sldId id="266" r:id="rId18"/>
    <p:sldId id="267" r:id="rId19"/>
    <p:sldId id="276" r:id="rId20"/>
    <p:sldId id="288" r:id="rId21"/>
    <p:sldId id="289" r:id="rId22"/>
    <p:sldId id="290" r:id="rId23"/>
    <p:sldId id="277" r:id="rId24"/>
    <p:sldId id="278" r:id="rId25"/>
    <p:sldId id="268" r:id="rId26"/>
    <p:sldId id="269" r:id="rId27"/>
    <p:sldId id="270" r:id="rId28"/>
    <p:sldId id="271" r:id="rId29"/>
    <p:sldId id="272" r:id="rId30"/>
    <p:sldId id="275" r:id="rId31"/>
    <p:sldId id="273"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32"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979C1B49-4183-45DD-B790-27C08BEA6D26}" type="presOf" srcId="{B2086D8F-AD53-4039-BFD6-270F60BE7D33}" destId="{D5A29CBE-9DB5-44F9-A625-E313D183812E}" srcOrd="0" destOrd="0" presId="urn:microsoft.com/office/officeart/2005/8/layout/pyramid4"/>
    <dgm:cxn modelId="{2C98BFA1-FACD-4AB5-9698-B156173F72D1}" srcId="{4E5816E3-CE48-4D83-ACC4-837AC6C412CF}" destId="{B2086D8F-AD53-4039-BFD6-270F60BE7D33}" srcOrd="1" destOrd="0" parTransId="{363F9707-36B5-4C62-91D6-DE833C3AFC33}" sibTransId="{384B284A-68AC-4DA4-BDB7-797FB69B8A01}"/>
    <dgm:cxn modelId="{D183761C-17BA-4860-B6B9-37E8B3AEA487}" srcId="{4E5816E3-CE48-4D83-ACC4-837AC6C412CF}" destId="{A3ABE663-3D4B-4E54-8717-47A3DAF3F5E6}" srcOrd="0" destOrd="0" parTransId="{DE23E832-F303-4BA1-A90E-621B924A8C27}" sibTransId="{8FBACAE0-C212-4546-A9A0-9DEE88229480}"/>
    <dgm:cxn modelId="{5B9B6D11-BBD7-4234-9692-513F42DC1324}" type="presOf" srcId="{A3ABE663-3D4B-4E54-8717-47A3DAF3F5E6}" destId="{E157D1AF-3C8E-4375-85FA-06AA87DC282E}" srcOrd="0" destOrd="0" presId="urn:microsoft.com/office/officeart/2005/8/layout/pyramid4"/>
    <dgm:cxn modelId="{76916A92-A779-44FB-8F3E-3445984B7ECB}" type="presOf" srcId="{0AFEC7F3-92B4-4F61-B711-959DF7B6391C}" destId="{1CABF67D-B8ED-4677-98EB-35AF3F9E2DD1}" srcOrd="0" destOrd="0" presId="urn:microsoft.com/office/officeart/2005/8/layout/pyramid4"/>
    <dgm:cxn modelId="{C7F793BB-B421-48E7-923D-7E8A0CCD4937}" srcId="{4E5816E3-CE48-4D83-ACC4-837AC6C412CF}" destId="{0AFEC7F3-92B4-4F61-B711-959DF7B6391C}" srcOrd="2" destOrd="0" parTransId="{CE7E354E-E3A9-434D-A5BC-E73CB3CB9F60}" sibTransId="{4D817C9A-E351-4482-B62A-CA8B2BF024BC}"/>
    <dgm:cxn modelId="{DE9C4B5F-5C66-4651-97ED-3F867BB1797D}" type="presOf" srcId="{4E5816E3-CE48-4D83-ACC4-837AC6C412CF}" destId="{0E8731DE-8183-4AD0-BCBC-8A76E24C5FB9}" srcOrd="0" destOrd="0" presId="urn:microsoft.com/office/officeart/2005/8/layout/pyramid4"/>
    <dgm:cxn modelId="{4228F389-F203-460A-9460-4AF339A74944}" srcId="{4E5816E3-CE48-4D83-ACC4-837AC6C412CF}" destId="{F7F2A276-5434-47EB-AADA-131DF7849600}" srcOrd="3" destOrd="0" parTransId="{2A1F72EB-216C-4105-A4F0-48A9D0EA54C4}" sibTransId="{B425FF11-E605-4079-B10E-AD56A8308B86}"/>
    <dgm:cxn modelId="{C6FBF96C-8D34-4F8E-A129-23B069B231F1}" type="presOf" srcId="{F7F2A276-5434-47EB-AADA-131DF7849600}" destId="{7CFF5ECE-ABA7-4C60-BAEA-2A85864D4558}" srcOrd="0" destOrd="0" presId="urn:microsoft.com/office/officeart/2005/8/layout/pyramid4"/>
    <dgm:cxn modelId="{05267747-AE59-4E61-9326-1D383281BF65}" type="presParOf" srcId="{0E8731DE-8183-4AD0-BCBC-8A76E24C5FB9}" destId="{E157D1AF-3C8E-4375-85FA-06AA87DC282E}" srcOrd="0" destOrd="0" presId="urn:microsoft.com/office/officeart/2005/8/layout/pyramid4"/>
    <dgm:cxn modelId="{6BBE03AD-E972-4BE0-8472-0DF90847852B}" type="presParOf" srcId="{0E8731DE-8183-4AD0-BCBC-8A76E24C5FB9}" destId="{D5A29CBE-9DB5-44F9-A625-E313D183812E}" srcOrd="1" destOrd="0" presId="urn:microsoft.com/office/officeart/2005/8/layout/pyramid4"/>
    <dgm:cxn modelId="{8C4FC261-83F1-44B2-B330-ED7813CCA9F5}" type="presParOf" srcId="{0E8731DE-8183-4AD0-BCBC-8A76E24C5FB9}" destId="{1CABF67D-B8ED-4677-98EB-35AF3F9E2DD1}" srcOrd="2" destOrd="0" presId="urn:microsoft.com/office/officeart/2005/8/layout/pyramid4"/>
    <dgm:cxn modelId="{D81046E2-2A34-4128-9BB7-74F8904A19E7}"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2C98BFA1-FACD-4AB5-9698-B156173F72D1}" srcId="{4E5816E3-CE48-4D83-ACC4-837AC6C412CF}" destId="{B2086D8F-AD53-4039-BFD6-270F60BE7D33}" srcOrd="1" destOrd="0" parTransId="{363F9707-36B5-4C62-91D6-DE833C3AFC33}" sibTransId="{384B284A-68AC-4DA4-BDB7-797FB69B8A01}"/>
    <dgm:cxn modelId="{F3C9668A-266C-4575-ABCD-69780FFD873D}" type="presOf" srcId="{4E5816E3-CE48-4D83-ACC4-837AC6C412CF}" destId="{0E8731DE-8183-4AD0-BCBC-8A76E24C5FB9}" srcOrd="0" destOrd="0" presId="urn:microsoft.com/office/officeart/2005/8/layout/pyramid4"/>
    <dgm:cxn modelId="{D183761C-17BA-4860-B6B9-37E8B3AEA487}" srcId="{4E5816E3-CE48-4D83-ACC4-837AC6C412CF}" destId="{A3ABE663-3D4B-4E54-8717-47A3DAF3F5E6}" srcOrd="0" destOrd="0" parTransId="{DE23E832-F303-4BA1-A90E-621B924A8C27}" sibTransId="{8FBACAE0-C212-4546-A9A0-9DEE88229480}"/>
    <dgm:cxn modelId="{5C629EBF-C773-480D-9925-98839F899566}" type="presOf" srcId="{F7F2A276-5434-47EB-AADA-131DF7849600}" destId="{7CFF5ECE-ABA7-4C60-BAEA-2A85864D4558}" srcOrd="0" destOrd="0" presId="urn:microsoft.com/office/officeart/2005/8/layout/pyramid4"/>
    <dgm:cxn modelId="{DCC2807D-1284-4B16-9197-89F43BEBAE01}" type="presOf" srcId="{B2086D8F-AD53-4039-BFD6-270F60BE7D33}" destId="{D5A29CBE-9DB5-44F9-A625-E313D183812E}" srcOrd="0" destOrd="0" presId="urn:microsoft.com/office/officeart/2005/8/layout/pyramid4"/>
    <dgm:cxn modelId="{698823C0-7BE7-4B1F-B8F6-191A782EF7A2}" type="presOf" srcId="{0AFEC7F3-92B4-4F61-B711-959DF7B6391C}" destId="{1CABF67D-B8ED-4677-98EB-35AF3F9E2DD1}" srcOrd="0" destOrd="0" presId="urn:microsoft.com/office/officeart/2005/8/layout/pyramid4"/>
    <dgm:cxn modelId="{C7F793BB-B421-48E7-923D-7E8A0CCD4937}" srcId="{4E5816E3-CE48-4D83-ACC4-837AC6C412CF}" destId="{0AFEC7F3-92B4-4F61-B711-959DF7B6391C}" srcOrd="2" destOrd="0" parTransId="{CE7E354E-E3A9-434D-A5BC-E73CB3CB9F60}" sibTransId="{4D817C9A-E351-4482-B62A-CA8B2BF024BC}"/>
    <dgm:cxn modelId="{4228F389-F203-460A-9460-4AF339A74944}" srcId="{4E5816E3-CE48-4D83-ACC4-837AC6C412CF}" destId="{F7F2A276-5434-47EB-AADA-131DF7849600}" srcOrd="3" destOrd="0" parTransId="{2A1F72EB-216C-4105-A4F0-48A9D0EA54C4}" sibTransId="{B425FF11-E605-4079-B10E-AD56A8308B86}"/>
    <dgm:cxn modelId="{CDB97EC3-4779-4BAC-8407-BB75F8C7C3BD}" type="presOf" srcId="{A3ABE663-3D4B-4E54-8717-47A3DAF3F5E6}" destId="{E157D1AF-3C8E-4375-85FA-06AA87DC282E}" srcOrd="0" destOrd="0" presId="urn:microsoft.com/office/officeart/2005/8/layout/pyramid4"/>
    <dgm:cxn modelId="{E76D7864-E1D0-46F9-BF4A-66BF4B15FE6C}" type="presParOf" srcId="{0E8731DE-8183-4AD0-BCBC-8A76E24C5FB9}" destId="{E157D1AF-3C8E-4375-85FA-06AA87DC282E}" srcOrd="0" destOrd="0" presId="urn:microsoft.com/office/officeart/2005/8/layout/pyramid4"/>
    <dgm:cxn modelId="{487244A1-639F-44F7-BEC6-9B9D649BEBC2}" type="presParOf" srcId="{0E8731DE-8183-4AD0-BCBC-8A76E24C5FB9}" destId="{D5A29CBE-9DB5-44F9-A625-E313D183812E}" srcOrd="1" destOrd="0" presId="urn:microsoft.com/office/officeart/2005/8/layout/pyramid4"/>
    <dgm:cxn modelId="{D2F5503A-7651-498F-A716-5F4E918184C1}" type="presParOf" srcId="{0E8731DE-8183-4AD0-BCBC-8A76E24C5FB9}" destId="{1CABF67D-B8ED-4677-98EB-35AF3F9E2DD1}" srcOrd="2" destOrd="0" presId="urn:microsoft.com/office/officeart/2005/8/layout/pyramid4"/>
    <dgm:cxn modelId="{D557682A-288A-4A03-B59A-8EEE5B21EF40}"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A338D6E3-CF1C-4A19-BA12-4BCA529B703D}" type="presOf" srcId="{0AFEC7F3-92B4-4F61-B711-959DF7B6391C}" destId="{1CABF67D-B8ED-4677-98EB-35AF3F9E2DD1}" srcOrd="0" destOrd="0" presId="urn:microsoft.com/office/officeart/2005/8/layout/pyramid4"/>
    <dgm:cxn modelId="{2C98BFA1-FACD-4AB5-9698-B156173F72D1}" srcId="{4E5816E3-CE48-4D83-ACC4-837AC6C412CF}" destId="{B2086D8F-AD53-4039-BFD6-270F60BE7D33}" srcOrd="1" destOrd="0" parTransId="{363F9707-36B5-4C62-91D6-DE833C3AFC33}" sibTransId="{384B284A-68AC-4DA4-BDB7-797FB69B8A01}"/>
    <dgm:cxn modelId="{C8513B14-A41C-4C8D-8291-19DB0EC13F86}" type="presOf" srcId="{A3ABE663-3D4B-4E54-8717-47A3DAF3F5E6}" destId="{E157D1AF-3C8E-4375-85FA-06AA87DC282E}" srcOrd="0" destOrd="0" presId="urn:microsoft.com/office/officeart/2005/8/layout/pyramid4"/>
    <dgm:cxn modelId="{C2A9215D-214A-4D0D-8EE9-61476B35D9A6}" type="presOf" srcId="{4E5816E3-CE48-4D83-ACC4-837AC6C412CF}" destId="{0E8731DE-8183-4AD0-BCBC-8A76E24C5FB9}" srcOrd="0" destOrd="0" presId="urn:microsoft.com/office/officeart/2005/8/layout/pyramid4"/>
    <dgm:cxn modelId="{D183761C-17BA-4860-B6B9-37E8B3AEA487}" srcId="{4E5816E3-CE48-4D83-ACC4-837AC6C412CF}" destId="{A3ABE663-3D4B-4E54-8717-47A3DAF3F5E6}" srcOrd="0" destOrd="0" parTransId="{DE23E832-F303-4BA1-A90E-621B924A8C27}" sibTransId="{8FBACAE0-C212-4546-A9A0-9DEE88229480}"/>
    <dgm:cxn modelId="{74AC10E1-7322-45B7-B8F7-9572923A69A6}" type="presOf" srcId="{B2086D8F-AD53-4039-BFD6-270F60BE7D33}" destId="{D5A29CBE-9DB5-44F9-A625-E313D183812E}" srcOrd="0" destOrd="0" presId="urn:microsoft.com/office/officeart/2005/8/layout/pyramid4"/>
    <dgm:cxn modelId="{3B7125E7-2A65-4BDE-B0A7-377F8AA9469D}" type="presOf" srcId="{F7F2A276-5434-47EB-AADA-131DF7849600}" destId="{7CFF5ECE-ABA7-4C60-BAEA-2A85864D4558}" srcOrd="0" destOrd="0" presId="urn:microsoft.com/office/officeart/2005/8/layout/pyramid4"/>
    <dgm:cxn modelId="{C7F793BB-B421-48E7-923D-7E8A0CCD4937}" srcId="{4E5816E3-CE48-4D83-ACC4-837AC6C412CF}" destId="{0AFEC7F3-92B4-4F61-B711-959DF7B6391C}" srcOrd="2" destOrd="0" parTransId="{CE7E354E-E3A9-434D-A5BC-E73CB3CB9F60}" sibTransId="{4D817C9A-E351-4482-B62A-CA8B2BF024BC}"/>
    <dgm:cxn modelId="{4228F389-F203-460A-9460-4AF339A74944}" srcId="{4E5816E3-CE48-4D83-ACC4-837AC6C412CF}" destId="{F7F2A276-5434-47EB-AADA-131DF7849600}" srcOrd="3" destOrd="0" parTransId="{2A1F72EB-216C-4105-A4F0-48A9D0EA54C4}" sibTransId="{B425FF11-E605-4079-B10E-AD56A8308B86}"/>
    <dgm:cxn modelId="{0F4A3F27-495B-4A85-9BE3-0A5BC6A06383}" type="presParOf" srcId="{0E8731DE-8183-4AD0-BCBC-8A76E24C5FB9}" destId="{E157D1AF-3C8E-4375-85FA-06AA87DC282E}" srcOrd="0" destOrd="0" presId="urn:microsoft.com/office/officeart/2005/8/layout/pyramid4"/>
    <dgm:cxn modelId="{F6828AFB-C7E1-47F9-ACFE-97F61A6EB9D1}" type="presParOf" srcId="{0E8731DE-8183-4AD0-BCBC-8A76E24C5FB9}" destId="{D5A29CBE-9DB5-44F9-A625-E313D183812E}" srcOrd="1" destOrd="0" presId="urn:microsoft.com/office/officeart/2005/8/layout/pyramid4"/>
    <dgm:cxn modelId="{6197B828-6A64-4F5B-9E12-682EF238443A}" type="presParOf" srcId="{0E8731DE-8183-4AD0-BCBC-8A76E24C5FB9}" destId="{1CABF67D-B8ED-4677-98EB-35AF3F9E2DD1}" srcOrd="2" destOrd="0" presId="urn:microsoft.com/office/officeart/2005/8/layout/pyramid4"/>
    <dgm:cxn modelId="{EFE3321B-5083-4F85-B682-42261BAC70E5}"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997A6CF4-F364-4AE0-82F2-4C91EC70D2BA}" type="presOf" srcId="{4E5816E3-CE48-4D83-ACC4-837AC6C412CF}" destId="{0E8731DE-8183-4AD0-BCBC-8A76E24C5FB9}" srcOrd="0" destOrd="0" presId="urn:microsoft.com/office/officeart/2005/8/layout/pyramid4"/>
    <dgm:cxn modelId="{2C98BFA1-FACD-4AB5-9698-B156173F72D1}" srcId="{4E5816E3-CE48-4D83-ACC4-837AC6C412CF}" destId="{B2086D8F-AD53-4039-BFD6-270F60BE7D33}" srcOrd="1" destOrd="0" parTransId="{363F9707-36B5-4C62-91D6-DE833C3AFC33}" sibTransId="{384B284A-68AC-4DA4-BDB7-797FB69B8A01}"/>
    <dgm:cxn modelId="{D183761C-17BA-4860-B6B9-37E8B3AEA487}" srcId="{4E5816E3-CE48-4D83-ACC4-837AC6C412CF}" destId="{A3ABE663-3D4B-4E54-8717-47A3DAF3F5E6}" srcOrd="0" destOrd="0" parTransId="{DE23E832-F303-4BA1-A90E-621B924A8C27}" sibTransId="{8FBACAE0-C212-4546-A9A0-9DEE88229480}"/>
    <dgm:cxn modelId="{F90B46DD-42E3-49C5-B75B-3607FD31FB50}" type="presOf" srcId="{A3ABE663-3D4B-4E54-8717-47A3DAF3F5E6}" destId="{E157D1AF-3C8E-4375-85FA-06AA87DC282E}" srcOrd="0" destOrd="0" presId="urn:microsoft.com/office/officeart/2005/8/layout/pyramid4"/>
    <dgm:cxn modelId="{9A8D6043-4A28-4367-B856-6741C5B48364}" type="presOf" srcId="{0AFEC7F3-92B4-4F61-B711-959DF7B6391C}" destId="{1CABF67D-B8ED-4677-98EB-35AF3F9E2DD1}" srcOrd="0" destOrd="0" presId="urn:microsoft.com/office/officeart/2005/8/layout/pyramid4"/>
    <dgm:cxn modelId="{C7F793BB-B421-48E7-923D-7E8A0CCD4937}" srcId="{4E5816E3-CE48-4D83-ACC4-837AC6C412CF}" destId="{0AFEC7F3-92B4-4F61-B711-959DF7B6391C}" srcOrd="2" destOrd="0" parTransId="{CE7E354E-E3A9-434D-A5BC-E73CB3CB9F60}" sibTransId="{4D817C9A-E351-4482-B62A-CA8B2BF024BC}"/>
    <dgm:cxn modelId="{BD7F88EE-A015-4676-AB36-FF5F14271D21}" type="presOf" srcId="{F7F2A276-5434-47EB-AADA-131DF7849600}" destId="{7CFF5ECE-ABA7-4C60-BAEA-2A85864D4558}" srcOrd="0" destOrd="0" presId="urn:microsoft.com/office/officeart/2005/8/layout/pyramid4"/>
    <dgm:cxn modelId="{4228F389-F203-460A-9460-4AF339A74944}" srcId="{4E5816E3-CE48-4D83-ACC4-837AC6C412CF}" destId="{F7F2A276-5434-47EB-AADA-131DF7849600}" srcOrd="3" destOrd="0" parTransId="{2A1F72EB-216C-4105-A4F0-48A9D0EA54C4}" sibTransId="{B425FF11-E605-4079-B10E-AD56A8308B86}"/>
    <dgm:cxn modelId="{4DFEBC7F-D200-406D-BAC2-E196278F061D}" type="presOf" srcId="{B2086D8F-AD53-4039-BFD6-270F60BE7D33}" destId="{D5A29CBE-9DB5-44F9-A625-E313D183812E}" srcOrd="0" destOrd="0" presId="urn:microsoft.com/office/officeart/2005/8/layout/pyramid4"/>
    <dgm:cxn modelId="{90850C24-F532-4370-8828-9F131A980CE4}" type="presParOf" srcId="{0E8731DE-8183-4AD0-BCBC-8A76E24C5FB9}" destId="{E157D1AF-3C8E-4375-85FA-06AA87DC282E}" srcOrd="0" destOrd="0" presId="urn:microsoft.com/office/officeart/2005/8/layout/pyramid4"/>
    <dgm:cxn modelId="{4A69E910-0DC5-4ED0-92CA-B21CBC88AD33}" type="presParOf" srcId="{0E8731DE-8183-4AD0-BCBC-8A76E24C5FB9}" destId="{D5A29CBE-9DB5-44F9-A625-E313D183812E}" srcOrd="1" destOrd="0" presId="urn:microsoft.com/office/officeart/2005/8/layout/pyramid4"/>
    <dgm:cxn modelId="{0AD6A38C-05AD-4EE3-A41F-F9A2913061BD}" type="presParOf" srcId="{0E8731DE-8183-4AD0-BCBC-8A76E24C5FB9}" destId="{1CABF67D-B8ED-4677-98EB-35AF3F9E2DD1}" srcOrd="2" destOrd="0" presId="urn:microsoft.com/office/officeart/2005/8/layout/pyramid4"/>
    <dgm:cxn modelId="{7B54BE89-9140-496B-BC09-890C70C21300}"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2C98BFA1-FACD-4AB5-9698-B156173F72D1}" srcId="{4E5816E3-CE48-4D83-ACC4-837AC6C412CF}" destId="{B2086D8F-AD53-4039-BFD6-270F60BE7D33}" srcOrd="1" destOrd="0" parTransId="{363F9707-36B5-4C62-91D6-DE833C3AFC33}" sibTransId="{384B284A-68AC-4DA4-BDB7-797FB69B8A01}"/>
    <dgm:cxn modelId="{D183761C-17BA-4860-B6B9-37E8B3AEA487}" srcId="{4E5816E3-CE48-4D83-ACC4-837AC6C412CF}" destId="{A3ABE663-3D4B-4E54-8717-47A3DAF3F5E6}" srcOrd="0" destOrd="0" parTransId="{DE23E832-F303-4BA1-A90E-621B924A8C27}" sibTransId="{8FBACAE0-C212-4546-A9A0-9DEE88229480}"/>
    <dgm:cxn modelId="{F68CFB03-9F8A-4096-9ECB-FC0FD9A9EF2B}" type="presOf" srcId="{A3ABE663-3D4B-4E54-8717-47A3DAF3F5E6}" destId="{E157D1AF-3C8E-4375-85FA-06AA87DC282E}" srcOrd="0" destOrd="0" presId="urn:microsoft.com/office/officeart/2005/8/layout/pyramid4"/>
    <dgm:cxn modelId="{C7F793BB-B421-48E7-923D-7E8A0CCD4937}" srcId="{4E5816E3-CE48-4D83-ACC4-837AC6C412CF}" destId="{0AFEC7F3-92B4-4F61-B711-959DF7B6391C}" srcOrd="2" destOrd="0" parTransId="{CE7E354E-E3A9-434D-A5BC-E73CB3CB9F60}" sibTransId="{4D817C9A-E351-4482-B62A-CA8B2BF024BC}"/>
    <dgm:cxn modelId="{26749E17-D29B-4F39-A323-B3AFDF9FAF57}" type="presOf" srcId="{F7F2A276-5434-47EB-AADA-131DF7849600}" destId="{7CFF5ECE-ABA7-4C60-BAEA-2A85864D4558}" srcOrd="0" destOrd="0" presId="urn:microsoft.com/office/officeart/2005/8/layout/pyramid4"/>
    <dgm:cxn modelId="{3055DD35-49E7-46EB-B70A-E378D8BA8541}" type="presOf" srcId="{0AFEC7F3-92B4-4F61-B711-959DF7B6391C}" destId="{1CABF67D-B8ED-4677-98EB-35AF3F9E2DD1}" srcOrd="0" destOrd="0" presId="urn:microsoft.com/office/officeart/2005/8/layout/pyramid4"/>
    <dgm:cxn modelId="{4228F389-F203-460A-9460-4AF339A74944}" srcId="{4E5816E3-CE48-4D83-ACC4-837AC6C412CF}" destId="{F7F2A276-5434-47EB-AADA-131DF7849600}" srcOrd="3" destOrd="0" parTransId="{2A1F72EB-216C-4105-A4F0-48A9D0EA54C4}" sibTransId="{B425FF11-E605-4079-B10E-AD56A8308B86}"/>
    <dgm:cxn modelId="{69EB9F88-4952-4526-805C-A4560781D205}" type="presOf" srcId="{B2086D8F-AD53-4039-BFD6-270F60BE7D33}" destId="{D5A29CBE-9DB5-44F9-A625-E313D183812E}" srcOrd="0" destOrd="0" presId="urn:microsoft.com/office/officeart/2005/8/layout/pyramid4"/>
    <dgm:cxn modelId="{AA6A90FF-E6D0-4DF0-AE34-0DECC770E7D3}" type="presOf" srcId="{4E5816E3-CE48-4D83-ACC4-837AC6C412CF}" destId="{0E8731DE-8183-4AD0-BCBC-8A76E24C5FB9}" srcOrd="0" destOrd="0" presId="urn:microsoft.com/office/officeart/2005/8/layout/pyramid4"/>
    <dgm:cxn modelId="{DCA250C1-AA89-4037-8678-51AE4904EF48}" type="presParOf" srcId="{0E8731DE-8183-4AD0-BCBC-8A76E24C5FB9}" destId="{E157D1AF-3C8E-4375-85FA-06AA87DC282E}" srcOrd="0" destOrd="0" presId="urn:microsoft.com/office/officeart/2005/8/layout/pyramid4"/>
    <dgm:cxn modelId="{5440DCB1-7023-4055-A3BE-8C7CC810D987}" type="presParOf" srcId="{0E8731DE-8183-4AD0-BCBC-8A76E24C5FB9}" destId="{D5A29CBE-9DB5-44F9-A625-E313D183812E}" srcOrd="1" destOrd="0" presId="urn:microsoft.com/office/officeart/2005/8/layout/pyramid4"/>
    <dgm:cxn modelId="{872C811F-A321-45B2-945E-123BDAAC0A6E}" type="presParOf" srcId="{0E8731DE-8183-4AD0-BCBC-8A76E24C5FB9}" destId="{1CABF67D-B8ED-4677-98EB-35AF3F9E2DD1}" srcOrd="2" destOrd="0" presId="urn:microsoft.com/office/officeart/2005/8/layout/pyramid4"/>
    <dgm:cxn modelId="{C8CD49D3-6004-4ED9-A8F5-B065DA14E68B}"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2C98BFA1-FACD-4AB5-9698-B156173F72D1}" srcId="{4E5816E3-CE48-4D83-ACC4-837AC6C412CF}" destId="{B2086D8F-AD53-4039-BFD6-270F60BE7D33}" srcOrd="1" destOrd="0" parTransId="{363F9707-36B5-4C62-91D6-DE833C3AFC33}" sibTransId="{384B284A-68AC-4DA4-BDB7-797FB69B8A01}"/>
    <dgm:cxn modelId="{29DC7930-B8BE-4BE0-AEFF-85A955CD015F}" type="presOf" srcId="{F7F2A276-5434-47EB-AADA-131DF7849600}" destId="{7CFF5ECE-ABA7-4C60-BAEA-2A85864D4558}" srcOrd="0" destOrd="0" presId="urn:microsoft.com/office/officeart/2005/8/layout/pyramid4"/>
    <dgm:cxn modelId="{D183761C-17BA-4860-B6B9-37E8B3AEA487}" srcId="{4E5816E3-CE48-4D83-ACC4-837AC6C412CF}" destId="{A3ABE663-3D4B-4E54-8717-47A3DAF3F5E6}" srcOrd="0" destOrd="0" parTransId="{DE23E832-F303-4BA1-A90E-621B924A8C27}" sibTransId="{8FBACAE0-C212-4546-A9A0-9DEE88229480}"/>
    <dgm:cxn modelId="{CADCA551-0950-439B-9F4C-D3808B9A356C}" type="presOf" srcId="{B2086D8F-AD53-4039-BFD6-270F60BE7D33}" destId="{D5A29CBE-9DB5-44F9-A625-E313D183812E}" srcOrd="0" destOrd="0" presId="urn:microsoft.com/office/officeart/2005/8/layout/pyramid4"/>
    <dgm:cxn modelId="{2A927C70-A9DC-4501-82C3-213B5A96E2D9}" type="presOf" srcId="{4E5816E3-CE48-4D83-ACC4-837AC6C412CF}" destId="{0E8731DE-8183-4AD0-BCBC-8A76E24C5FB9}" srcOrd="0" destOrd="0" presId="urn:microsoft.com/office/officeart/2005/8/layout/pyramid4"/>
    <dgm:cxn modelId="{B2F0E07C-9B4D-499B-BCA1-4F77D89A7C97}" type="presOf" srcId="{0AFEC7F3-92B4-4F61-B711-959DF7B6391C}" destId="{1CABF67D-B8ED-4677-98EB-35AF3F9E2DD1}" srcOrd="0" destOrd="0" presId="urn:microsoft.com/office/officeart/2005/8/layout/pyramid4"/>
    <dgm:cxn modelId="{C7F793BB-B421-48E7-923D-7E8A0CCD4937}" srcId="{4E5816E3-CE48-4D83-ACC4-837AC6C412CF}" destId="{0AFEC7F3-92B4-4F61-B711-959DF7B6391C}" srcOrd="2" destOrd="0" parTransId="{CE7E354E-E3A9-434D-A5BC-E73CB3CB9F60}" sibTransId="{4D817C9A-E351-4482-B62A-CA8B2BF024BC}"/>
    <dgm:cxn modelId="{03A087CF-3032-4018-9841-D688CF262270}" type="presOf" srcId="{A3ABE663-3D4B-4E54-8717-47A3DAF3F5E6}" destId="{E157D1AF-3C8E-4375-85FA-06AA87DC282E}" srcOrd="0" destOrd="0" presId="urn:microsoft.com/office/officeart/2005/8/layout/pyramid4"/>
    <dgm:cxn modelId="{4228F389-F203-460A-9460-4AF339A74944}" srcId="{4E5816E3-CE48-4D83-ACC4-837AC6C412CF}" destId="{F7F2A276-5434-47EB-AADA-131DF7849600}" srcOrd="3" destOrd="0" parTransId="{2A1F72EB-216C-4105-A4F0-48A9D0EA54C4}" sibTransId="{B425FF11-E605-4079-B10E-AD56A8308B86}"/>
    <dgm:cxn modelId="{DFA1CB62-AEE7-481B-9601-BAB2F473CE9A}" type="presParOf" srcId="{0E8731DE-8183-4AD0-BCBC-8A76E24C5FB9}" destId="{E157D1AF-3C8E-4375-85FA-06AA87DC282E}" srcOrd="0" destOrd="0" presId="urn:microsoft.com/office/officeart/2005/8/layout/pyramid4"/>
    <dgm:cxn modelId="{9FCE58A9-D48A-4718-8C59-888E5FE7097D}" type="presParOf" srcId="{0E8731DE-8183-4AD0-BCBC-8A76E24C5FB9}" destId="{D5A29CBE-9DB5-44F9-A625-E313D183812E}" srcOrd="1" destOrd="0" presId="urn:microsoft.com/office/officeart/2005/8/layout/pyramid4"/>
    <dgm:cxn modelId="{F8E595C3-BD86-4C23-8C9A-FEA3AC1AC3DE}" type="presParOf" srcId="{0E8731DE-8183-4AD0-BCBC-8A76E24C5FB9}" destId="{1CABF67D-B8ED-4677-98EB-35AF3F9E2DD1}" srcOrd="2" destOrd="0" presId="urn:microsoft.com/office/officeart/2005/8/layout/pyramid4"/>
    <dgm:cxn modelId="{4A015EB1-AB3C-43C5-AEAD-C34D6FAF18C0}"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2C98BFA1-FACD-4AB5-9698-B156173F72D1}" srcId="{4E5816E3-CE48-4D83-ACC4-837AC6C412CF}" destId="{B2086D8F-AD53-4039-BFD6-270F60BE7D33}" srcOrd="1" destOrd="0" parTransId="{363F9707-36B5-4C62-91D6-DE833C3AFC33}" sibTransId="{384B284A-68AC-4DA4-BDB7-797FB69B8A01}"/>
    <dgm:cxn modelId="{A9331E9D-D567-448E-888D-FAAA161029EB}" type="presOf" srcId="{F7F2A276-5434-47EB-AADA-131DF7849600}" destId="{7CFF5ECE-ABA7-4C60-BAEA-2A85864D4558}" srcOrd="0" destOrd="0" presId="urn:microsoft.com/office/officeart/2005/8/layout/pyramid4"/>
    <dgm:cxn modelId="{A647ACD2-9906-48CB-A22E-812E49021004}" type="presOf" srcId="{A3ABE663-3D4B-4E54-8717-47A3DAF3F5E6}" destId="{E157D1AF-3C8E-4375-85FA-06AA87DC282E}" srcOrd="0" destOrd="0" presId="urn:microsoft.com/office/officeart/2005/8/layout/pyramid4"/>
    <dgm:cxn modelId="{D183761C-17BA-4860-B6B9-37E8B3AEA487}" srcId="{4E5816E3-CE48-4D83-ACC4-837AC6C412CF}" destId="{A3ABE663-3D4B-4E54-8717-47A3DAF3F5E6}" srcOrd="0" destOrd="0" parTransId="{DE23E832-F303-4BA1-A90E-621B924A8C27}" sibTransId="{8FBACAE0-C212-4546-A9A0-9DEE88229480}"/>
    <dgm:cxn modelId="{7916E5CB-FEF7-4157-B23E-B365D6FFC58D}" type="presOf" srcId="{B2086D8F-AD53-4039-BFD6-270F60BE7D33}" destId="{D5A29CBE-9DB5-44F9-A625-E313D183812E}" srcOrd="0" destOrd="0" presId="urn:microsoft.com/office/officeart/2005/8/layout/pyramid4"/>
    <dgm:cxn modelId="{DD3543C7-BE47-43C3-8973-33EE0D4F752B}" type="presOf" srcId="{4E5816E3-CE48-4D83-ACC4-837AC6C412CF}" destId="{0E8731DE-8183-4AD0-BCBC-8A76E24C5FB9}" srcOrd="0" destOrd="0" presId="urn:microsoft.com/office/officeart/2005/8/layout/pyramid4"/>
    <dgm:cxn modelId="{C7F793BB-B421-48E7-923D-7E8A0CCD4937}" srcId="{4E5816E3-CE48-4D83-ACC4-837AC6C412CF}" destId="{0AFEC7F3-92B4-4F61-B711-959DF7B6391C}" srcOrd="2" destOrd="0" parTransId="{CE7E354E-E3A9-434D-A5BC-E73CB3CB9F60}" sibTransId="{4D817C9A-E351-4482-B62A-CA8B2BF024BC}"/>
    <dgm:cxn modelId="{4228F389-F203-460A-9460-4AF339A74944}" srcId="{4E5816E3-CE48-4D83-ACC4-837AC6C412CF}" destId="{F7F2A276-5434-47EB-AADA-131DF7849600}" srcOrd="3" destOrd="0" parTransId="{2A1F72EB-216C-4105-A4F0-48A9D0EA54C4}" sibTransId="{B425FF11-E605-4079-B10E-AD56A8308B86}"/>
    <dgm:cxn modelId="{F0E4C494-0A17-4629-9A4B-7F79BF29036B}" type="presOf" srcId="{0AFEC7F3-92B4-4F61-B711-959DF7B6391C}" destId="{1CABF67D-B8ED-4677-98EB-35AF3F9E2DD1}" srcOrd="0" destOrd="0" presId="urn:microsoft.com/office/officeart/2005/8/layout/pyramid4"/>
    <dgm:cxn modelId="{A57A1D76-7F67-465B-B836-2A8005349257}" type="presParOf" srcId="{0E8731DE-8183-4AD0-BCBC-8A76E24C5FB9}" destId="{E157D1AF-3C8E-4375-85FA-06AA87DC282E}" srcOrd="0" destOrd="0" presId="urn:microsoft.com/office/officeart/2005/8/layout/pyramid4"/>
    <dgm:cxn modelId="{1D0D964E-40E6-4422-AEB0-5CF75587ECAB}" type="presParOf" srcId="{0E8731DE-8183-4AD0-BCBC-8A76E24C5FB9}" destId="{D5A29CBE-9DB5-44F9-A625-E313D183812E}" srcOrd="1" destOrd="0" presId="urn:microsoft.com/office/officeart/2005/8/layout/pyramid4"/>
    <dgm:cxn modelId="{0EEA9DAB-477D-4CAD-BF24-5AB1892D22C3}" type="presParOf" srcId="{0E8731DE-8183-4AD0-BCBC-8A76E24C5FB9}" destId="{1CABF67D-B8ED-4677-98EB-35AF3F9E2DD1}" srcOrd="2" destOrd="0" presId="urn:microsoft.com/office/officeart/2005/8/layout/pyramid4"/>
    <dgm:cxn modelId="{E5BE8C4F-8874-4FC9-BDDB-CFC48151B7ED}"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5816E3-CE48-4D83-ACC4-837AC6C412C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A3ABE663-3D4B-4E54-8717-47A3DAF3F5E6}">
      <dgm:prSet phldrT="[Text]"/>
      <dgm:spPr/>
      <dgm:t>
        <a:bodyPr/>
        <a:lstStyle/>
        <a:p>
          <a:r>
            <a:rPr lang="en-US" dirty="0" smtClean="0"/>
            <a:t>Text (LOGOS)</a:t>
          </a:r>
          <a:endParaRPr lang="en-US" dirty="0"/>
        </a:p>
      </dgm:t>
    </dgm:pt>
    <dgm:pt modelId="{DE23E832-F303-4BA1-A90E-621B924A8C27}" type="parTrans" cxnId="{D183761C-17BA-4860-B6B9-37E8B3AEA487}">
      <dgm:prSet/>
      <dgm:spPr/>
      <dgm:t>
        <a:bodyPr/>
        <a:lstStyle/>
        <a:p>
          <a:endParaRPr lang="en-US"/>
        </a:p>
      </dgm:t>
    </dgm:pt>
    <dgm:pt modelId="{8FBACAE0-C212-4546-A9A0-9DEE88229480}" type="sibTrans" cxnId="{D183761C-17BA-4860-B6B9-37E8B3AEA487}">
      <dgm:prSet/>
      <dgm:spPr/>
      <dgm:t>
        <a:bodyPr/>
        <a:lstStyle/>
        <a:p>
          <a:endParaRPr lang="en-US"/>
        </a:p>
      </dgm:t>
    </dgm:pt>
    <dgm:pt modelId="{B2086D8F-AD53-4039-BFD6-270F60BE7D33}">
      <dgm:prSet phldrT="[Text]"/>
      <dgm:spPr/>
      <dgm:t>
        <a:bodyPr/>
        <a:lstStyle/>
        <a:p>
          <a:r>
            <a:rPr lang="en-US" dirty="0" smtClean="0"/>
            <a:t>Reader</a:t>
          </a:r>
        </a:p>
        <a:p>
          <a:r>
            <a:rPr lang="en-US" dirty="0" smtClean="0"/>
            <a:t>(PATHOS)</a:t>
          </a:r>
          <a:endParaRPr lang="en-US" dirty="0"/>
        </a:p>
      </dgm:t>
    </dgm:pt>
    <dgm:pt modelId="{363F9707-36B5-4C62-91D6-DE833C3AFC33}" type="parTrans" cxnId="{2C98BFA1-FACD-4AB5-9698-B156173F72D1}">
      <dgm:prSet/>
      <dgm:spPr/>
      <dgm:t>
        <a:bodyPr/>
        <a:lstStyle/>
        <a:p>
          <a:endParaRPr lang="en-US"/>
        </a:p>
      </dgm:t>
    </dgm:pt>
    <dgm:pt modelId="{384B284A-68AC-4DA4-BDB7-797FB69B8A01}" type="sibTrans" cxnId="{2C98BFA1-FACD-4AB5-9698-B156173F72D1}">
      <dgm:prSet/>
      <dgm:spPr/>
      <dgm:t>
        <a:bodyPr/>
        <a:lstStyle/>
        <a:p>
          <a:endParaRPr lang="en-US"/>
        </a:p>
      </dgm:t>
    </dgm:pt>
    <dgm:pt modelId="{0AFEC7F3-92B4-4F61-B711-959DF7B6391C}">
      <dgm:prSet phldrT="[Text]"/>
      <dgm:spPr/>
      <dgm:t>
        <a:bodyPr/>
        <a:lstStyle/>
        <a:p>
          <a:r>
            <a:rPr lang="en-US" dirty="0" smtClean="0"/>
            <a:t>ESSAY</a:t>
          </a:r>
          <a:endParaRPr lang="en-US" dirty="0"/>
        </a:p>
      </dgm:t>
    </dgm:pt>
    <dgm:pt modelId="{CE7E354E-E3A9-434D-A5BC-E73CB3CB9F60}" type="parTrans" cxnId="{C7F793BB-B421-48E7-923D-7E8A0CCD4937}">
      <dgm:prSet/>
      <dgm:spPr/>
      <dgm:t>
        <a:bodyPr/>
        <a:lstStyle/>
        <a:p>
          <a:endParaRPr lang="en-US"/>
        </a:p>
      </dgm:t>
    </dgm:pt>
    <dgm:pt modelId="{4D817C9A-E351-4482-B62A-CA8B2BF024BC}" type="sibTrans" cxnId="{C7F793BB-B421-48E7-923D-7E8A0CCD4937}">
      <dgm:prSet/>
      <dgm:spPr/>
      <dgm:t>
        <a:bodyPr/>
        <a:lstStyle/>
        <a:p>
          <a:endParaRPr lang="en-US"/>
        </a:p>
      </dgm:t>
    </dgm:pt>
    <dgm:pt modelId="{F7F2A276-5434-47EB-AADA-131DF7849600}">
      <dgm:prSet phldrT="[Text]"/>
      <dgm:spPr/>
      <dgm:t>
        <a:bodyPr/>
        <a:lstStyle/>
        <a:p>
          <a:r>
            <a:rPr lang="en-US" dirty="0" smtClean="0"/>
            <a:t>Writer</a:t>
          </a:r>
        </a:p>
        <a:p>
          <a:r>
            <a:rPr lang="en-US" dirty="0" smtClean="0"/>
            <a:t>(ETHOS)</a:t>
          </a:r>
          <a:endParaRPr lang="en-US" dirty="0"/>
        </a:p>
      </dgm:t>
    </dgm:pt>
    <dgm:pt modelId="{2A1F72EB-216C-4105-A4F0-48A9D0EA54C4}" type="parTrans" cxnId="{4228F389-F203-460A-9460-4AF339A74944}">
      <dgm:prSet/>
      <dgm:spPr/>
      <dgm:t>
        <a:bodyPr/>
        <a:lstStyle/>
        <a:p>
          <a:endParaRPr lang="en-US"/>
        </a:p>
      </dgm:t>
    </dgm:pt>
    <dgm:pt modelId="{B425FF11-E605-4079-B10E-AD56A8308B86}" type="sibTrans" cxnId="{4228F389-F203-460A-9460-4AF339A74944}">
      <dgm:prSet/>
      <dgm:spPr/>
      <dgm:t>
        <a:bodyPr/>
        <a:lstStyle/>
        <a:p>
          <a:endParaRPr lang="en-US"/>
        </a:p>
      </dgm:t>
    </dgm:pt>
    <dgm:pt modelId="{0E8731DE-8183-4AD0-BCBC-8A76E24C5FB9}" type="pres">
      <dgm:prSet presAssocID="{4E5816E3-CE48-4D83-ACC4-837AC6C412CF}" presName="compositeShape" presStyleCnt="0">
        <dgm:presLayoutVars>
          <dgm:chMax val="9"/>
          <dgm:dir/>
          <dgm:resizeHandles val="exact"/>
        </dgm:presLayoutVars>
      </dgm:prSet>
      <dgm:spPr/>
      <dgm:t>
        <a:bodyPr/>
        <a:lstStyle/>
        <a:p>
          <a:endParaRPr lang="en-US"/>
        </a:p>
      </dgm:t>
    </dgm:pt>
    <dgm:pt modelId="{E157D1AF-3C8E-4375-85FA-06AA87DC282E}" type="pres">
      <dgm:prSet presAssocID="{4E5816E3-CE48-4D83-ACC4-837AC6C412CF}" presName="triangle1" presStyleLbl="node1" presStyleIdx="0" presStyleCnt="4">
        <dgm:presLayoutVars>
          <dgm:bulletEnabled val="1"/>
        </dgm:presLayoutVars>
      </dgm:prSet>
      <dgm:spPr/>
      <dgm:t>
        <a:bodyPr/>
        <a:lstStyle/>
        <a:p>
          <a:endParaRPr lang="en-US"/>
        </a:p>
      </dgm:t>
    </dgm:pt>
    <dgm:pt modelId="{D5A29CBE-9DB5-44F9-A625-E313D183812E}" type="pres">
      <dgm:prSet presAssocID="{4E5816E3-CE48-4D83-ACC4-837AC6C412CF}" presName="triangle2" presStyleLbl="node1" presStyleIdx="1" presStyleCnt="4">
        <dgm:presLayoutVars>
          <dgm:bulletEnabled val="1"/>
        </dgm:presLayoutVars>
      </dgm:prSet>
      <dgm:spPr/>
      <dgm:t>
        <a:bodyPr/>
        <a:lstStyle/>
        <a:p>
          <a:endParaRPr lang="en-US"/>
        </a:p>
      </dgm:t>
    </dgm:pt>
    <dgm:pt modelId="{1CABF67D-B8ED-4677-98EB-35AF3F9E2DD1}" type="pres">
      <dgm:prSet presAssocID="{4E5816E3-CE48-4D83-ACC4-837AC6C412CF}" presName="triangle3" presStyleLbl="node1" presStyleIdx="2" presStyleCnt="4">
        <dgm:presLayoutVars>
          <dgm:bulletEnabled val="1"/>
        </dgm:presLayoutVars>
      </dgm:prSet>
      <dgm:spPr/>
      <dgm:t>
        <a:bodyPr/>
        <a:lstStyle/>
        <a:p>
          <a:endParaRPr lang="en-US"/>
        </a:p>
      </dgm:t>
    </dgm:pt>
    <dgm:pt modelId="{7CFF5ECE-ABA7-4C60-BAEA-2A85864D4558}" type="pres">
      <dgm:prSet presAssocID="{4E5816E3-CE48-4D83-ACC4-837AC6C412CF}" presName="triangle4" presStyleLbl="node1" presStyleIdx="3" presStyleCnt="4">
        <dgm:presLayoutVars>
          <dgm:bulletEnabled val="1"/>
        </dgm:presLayoutVars>
      </dgm:prSet>
      <dgm:spPr/>
      <dgm:t>
        <a:bodyPr/>
        <a:lstStyle/>
        <a:p>
          <a:endParaRPr lang="en-US"/>
        </a:p>
      </dgm:t>
    </dgm:pt>
  </dgm:ptLst>
  <dgm:cxnLst>
    <dgm:cxn modelId="{C1189668-3A58-4657-85F3-59389BCD9246}" type="presOf" srcId="{0AFEC7F3-92B4-4F61-B711-959DF7B6391C}" destId="{1CABF67D-B8ED-4677-98EB-35AF3F9E2DD1}" srcOrd="0" destOrd="0" presId="urn:microsoft.com/office/officeart/2005/8/layout/pyramid4"/>
    <dgm:cxn modelId="{2C98BFA1-FACD-4AB5-9698-B156173F72D1}" srcId="{4E5816E3-CE48-4D83-ACC4-837AC6C412CF}" destId="{B2086D8F-AD53-4039-BFD6-270F60BE7D33}" srcOrd="1" destOrd="0" parTransId="{363F9707-36B5-4C62-91D6-DE833C3AFC33}" sibTransId="{384B284A-68AC-4DA4-BDB7-797FB69B8A01}"/>
    <dgm:cxn modelId="{D183761C-17BA-4860-B6B9-37E8B3AEA487}" srcId="{4E5816E3-CE48-4D83-ACC4-837AC6C412CF}" destId="{A3ABE663-3D4B-4E54-8717-47A3DAF3F5E6}" srcOrd="0" destOrd="0" parTransId="{DE23E832-F303-4BA1-A90E-621B924A8C27}" sibTransId="{8FBACAE0-C212-4546-A9A0-9DEE88229480}"/>
    <dgm:cxn modelId="{C7F793BB-B421-48E7-923D-7E8A0CCD4937}" srcId="{4E5816E3-CE48-4D83-ACC4-837AC6C412CF}" destId="{0AFEC7F3-92B4-4F61-B711-959DF7B6391C}" srcOrd="2" destOrd="0" parTransId="{CE7E354E-E3A9-434D-A5BC-E73CB3CB9F60}" sibTransId="{4D817C9A-E351-4482-B62A-CA8B2BF024BC}"/>
    <dgm:cxn modelId="{A6B1EB58-50F4-429B-B818-83F010314CA3}" type="presOf" srcId="{A3ABE663-3D4B-4E54-8717-47A3DAF3F5E6}" destId="{E157D1AF-3C8E-4375-85FA-06AA87DC282E}" srcOrd="0" destOrd="0" presId="urn:microsoft.com/office/officeart/2005/8/layout/pyramid4"/>
    <dgm:cxn modelId="{942768A3-A539-4CDC-9421-34851ECC285E}" type="presOf" srcId="{4E5816E3-CE48-4D83-ACC4-837AC6C412CF}" destId="{0E8731DE-8183-4AD0-BCBC-8A76E24C5FB9}" srcOrd="0" destOrd="0" presId="urn:microsoft.com/office/officeart/2005/8/layout/pyramid4"/>
    <dgm:cxn modelId="{1C3C62F2-548A-401F-89BC-CA1C41F0C409}" type="presOf" srcId="{F7F2A276-5434-47EB-AADA-131DF7849600}" destId="{7CFF5ECE-ABA7-4C60-BAEA-2A85864D4558}" srcOrd="0" destOrd="0" presId="urn:microsoft.com/office/officeart/2005/8/layout/pyramid4"/>
    <dgm:cxn modelId="{4228F389-F203-460A-9460-4AF339A74944}" srcId="{4E5816E3-CE48-4D83-ACC4-837AC6C412CF}" destId="{F7F2A276-5434-47EB-AADA-131DF7849600}" srcOrd="3" destOrd="0" parTransId="{2A1F72EB-216C-4105-A4F0-48A9D0EA54C4}" sibTransId="{B425FF11-E605-4079-B10E-AD56A8308B86}"/>
    <dgm:cxn modelId="{A1722F31-DF87-400E-9588-73432500F5DF}" type="presOf" srcId="{B2086D8F-AD53-4039-BFD6-270F60BE7D33}" destId="{D5A29CBE-9DB5-44F9-A625-E313D183812E}" srcOrd="0" destOrd="0" presId="urn:microsoft.com/office/officeart/2005/8/layout/pyramid4"/>
    <dgm:cxn modelId="{B5700BFE-7802-45C2-80FB-6CBE8ACFE362}" type="presParOf" srcId="{0E8731DE-8183-4AD0-BCBC-8A76E24C5FB9}" destId="{E157D1AF-3C8E-4375-85FA-06AA87DC282E}" srcOrd="0" destOrd="0" presId="urn:microsoft.com/office/officeart/2005/8/layout/pyramid4"/>
    <dgm:cxn modelId="{8786BE5A-29E8-4423-A44F-3C936C679F13}" type="presParOf" srcId="{0E8731DE-8183-4AD0-BCBC-8A76E24C5FB9}" destId="{D5A29CBE-9DB5-44F9-A625-E313D183812E}" srcOrd="1" destOrd="0" presId="urn:microsoft.com/office/officeart/2005/8/layout/pyramid4"/>
    <dgm:cxn modelId="{32061648-47F9-4A6A-85D7-4BD1AC6C413F}" type="presParOf" srcId="{0E8731DE-8183-4AD0-BCBC-8A76E24C5FB9}" destId="{1CABF67D-B8ED-4677-98EB-35AF3F9E2DD1}" srcOrd="2" destOrd="0" presId="urn:microsoft.com/office/officeart/2005/8/layout/pyramid4"/>
    <dgm:cxn modelId="{F4E5839C-E143-49B3-ABFB-CD0A379A1253}" type="presParOf" srcId="{0E8731DE-8183-4AD0-BCBC-8A76E24C5FB9}" destId="{7CFF5ECE-ABA7-4C60-BAEA-2A85864D4558}" srcOrd="3"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57D1AF-3C8E-4375-85FA-06AA87DC282E}">
      <dsp:nvSpPr>
        <dsp:cNvPr id="0" name=""/>
        <dsp:cNvSpPr/>
      </dsp:nvSpPr>
      <dsp:spPr>
        <a:xfrm>
          <a:off x="1009650" y="321468"/>
          <a:ext cx="2019300" cy="2019300"/>
        </a:xfrm>
        <a:prstGeom prst="triangl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Text (LOGOS)</a:t>
          </a:r>
          <a:endParaRPr lang="en-US" sz="1500" kern="1200" dirty="0"/>
        </a:p>
      </dsp:txBody>
      <dsp:txXfrm>
        <a:off x="1009650" y="321468"/>
        <a:ext cx="2019300" cy="2019300"/>
      </dsp:txXfrm>
    </dsp:sp>
    <dsp:sp modelId="{D5A29CBE-9DB5-44F9-A625-E313D183812E}">
      <dsp:nvSpPr>
        <dsp:cNvPr id="0" name=""/>
        <dsp:cNvSpPr/>
      </dsp:nvSpPr>
      <dsp:spPr>
        <a:xfrm>
          <a:off x="0" y="2340768"/>
          <a:ext cx="2019300" cy="2019300"/>
        </a:xfrm>
        <a:prstGeom prst="triangle">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Reader</a:t>
          </a:r>
        </a:p>
        <a:p>
          <a:pPr lvl="0" algn="ctr" defTabSz="666750">
            <a:lnSpc>
              <a:spcPct val="90000"/>
            </a:lnSpc>
            <a:spcBef>
              <a:spcPct val="0"/>
            </a:spcBef>
            <a:spcAft>
              <a:spcPct val="35000"/>
            </a:spcAft>
          </a:pPr>
          <a:r>
            <a:rPr lang="en-US" sz="1500" kern="1200" dirty="0" smtClean="0"/>
            <a:t>(PATHOS)</a:t>
          </a:r>
          <a:endParaRPr lang="en-US" sz="1500" kern="1200" dirty="0"/>
        </a:p>
      </dsp:txBody>
      <dsp:txXfrm>
        <a:off x="0" y="2340768"/>
        <a:ext cx="2019300" cy="2019300"/>
      </dsp:txXfrm>
    </dsp:sp>
    <dsp:sp modelId="{1CABF67D-B8ED-4677-98EB-35AF3F9E2DD1}">
      <dsp:nvSpPr>
        <dsp:cNvPr id="0" name=""/>
        <dsp:cNvSpPr/>
      </dsp:nvSpPr>
      <dsp:spPr>
        <a:xfrm rot="10800000">
          <a:off x="1009650" y="2340768"/>
          <a:ext cx="2019300" cy="2019300"/>
        </a:xfrm>
        <a:prstGeom prst="triangle">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ESSAY</a:t>
          </a:r>
          <a:endParaRPr lang="en-US" sz="1500" kern="1200" dirty="0"/>
        </a:p>
      </dsp:txBody>
      <dsp:txXfrm rot="10800000">
        <a:off x="1009650" y="2340768"/>
        <a:ext cx="2019300" cy="2019300"/>
      </dsp:txXfrm>
    </dsp:sp>
    <dsp:sp modelId="{7CFF5ECE-ABA7-4C60-BAEA-2A85864D4558}">
      <dsp:nvSpPr>
        <dsp:cNvPr id="0" name=""/>
        <dsp:cNvSpPr/>
      </dsp:nvSpPr>
      <dsp:spPr>
        <a:xfrm>
          <a:off x="2019300" y="2340768"/>
          <a:ext cx="2019300" cy="2019300"/>
        </a:xfrm>
        <a:prstGeom prst="triangle">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Writer</a:t>
          </a:r>
        </a:p>
        <a:p>
          <a:pPr lvl="0" algn="ctr" defTabSz="666750">
            <a:lnSpc>
              <a:spcPct val="90000"/>
            </a:lnSpc>
            <a:spcBef>
              <a:spcPct val="0"/>
            </a:spcBef>
            <a:spcAft>
              <a:spcPct val="35000"/>
            </a:spcAft>
          </a:pPr>
          <a:r>
            <a:rPr lang="en-US" sz="1500" kern="1200" dirty="0" smtClean="0"/>
            <a:t>(ETHOS)</a:t>
          </a:r>
          <a:endParaRPr lang="en-US" sz="1500" kern="1200" dirty="0"/>
        </a:p>
      </dsp:txBody>
      <dsp:txXfrm>
        <a:off x="2019300" y="2340768"/>
        <a:ext cx="2019300" cy="20193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6.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7.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8.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155D6D8-3E62-4CA8-B6D1-BC48755C8F96}" type="datetimeFigureOut">
              <a:rPr lang="en-US"/>
              <a:pPr>
                <a:defRPr/>
              </a:pPr>
              <a:t>6/14/2009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13E2CAF-3471-4BC1-8A34-5AFDCADDED2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8FC8CB-81EE-42BA-A06B-14709D006DE4}"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52F701A-D46A-49B0-887F-A79BFDC95451}"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D55513-267F-45E3-AF93-5D59FC38A172}" type="slidenum">
              <a:rPr lang="en-US" smtClean="0"/>
              <a:pPr fontAlgn="base">
                <a:spcBef>
                  <a:spcPct val="0"/>
                </a:spcBef>
                <a:spcAft>
                  <a:spcPct val="0"/>
                </a:spcAft>
                <a:defRPr/>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C41BA9-3583-421F-B0C5-8C6EF1B89EE7}" type="slidenum">
              <a:rPr lang="en-US" smtClean="0"/>
              <a:pPr fontAlgn="base">
                <a:spcBef>
                  <a:spcPct val="0"/>
                </a:spcBef>
                <a:spcAft>
                  <a:spcPct val="0"/>
                </a:spcAft>
                <a:defRPr/>
              </a:pPr>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84D178-1630-4854-BEEE-0E29D7FDC6CE}" type="slidenum">
              <a:rPr lang="en-US" smtClean="0"/>
              <a:pPr fontAlgn="base">
                <a:spcBef>
                  <a:spcPct val="0"/>
                </a:spcBef>
                <a:spcAft>
                  <a:spcPct val="0"/>
                </a:spcAft>
                <a:defRPr/>
              </a:pPr>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1273DF-01DF-4F97-9580-3996DC70BB66}" type="slidenum">
              <a:rPr lang="en-US" smtClean="0"/>
              <a:pPr fontAlgn="base">
                <a:spcBef>
                  <a:spcPct val="0"/>
                </a:spcBef>
                <a:spcAft>
                  <a:spcPct val="0"/>
                </a:spcAft>
                <a:defRPr/>
              </a:pPr>
              <a:t>14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59CAB8-5C1C-458F-981F-A5D97059E7B5}" type="slidenum">
              <a:rPr lang="en-US" smtClean="0"/>
              <a:pPr fontAlgn="base">
                <a:spcBef>
                  <a:spcPct val="0"/>
                </a:spcBef>
                <a:spcAft>
                  <a:spcPct val="0"/>
                </a:spcAft>
                <a:defRPr/>
              </a:pPr>
              <a:t>15</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BCB01E-2720-4CA0-8D27-483A5502E88B}" type="slidenum">
              <a:rPr lang="en-US" smtClean="0"/>
              <a:pPr fontAlgn="base">
                <a:spcBef>
                  <a:spcPct val="0"/>
                </a:spcBef>
                <a:spcAft>
                  <a:spcPct val="0"/>
                </a:spcAft>
                <a:defRPr/>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7FAB5A-6A17-44BD-818E-08F23FBD0AC8}" type="slidenum">
              <a:rPr lang="en-US" smtClean="0"/>
              <a:pPr fontAlgn="base">
                <a:spcBef>
                  <a:spcPct val="0"/>
                </a:spcBef>
                <a:spcAft>
                  <a:spcPct val="0"/>
                </a:spcAft>
                <a:defRPr/>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4C3618-3CDF-4473-83B3-E058ECA0EA24}" type="slidenum">
              <a:rPr lang="en-US" smtClean="0"/>
              <a:pPr fontAlgn="base">
                <a:spcBef>
                  <a:spcPct val="0"/>
                </a:spcBef>
                <a:spcAft>
                  <a:spcPct val="0"/>
                </a:spcAft>
                <a:defRPr/>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6E5A637-8970-48BD-9AC6-8275CB26612B}"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27A9A1-775C-4712-9E2E-B87CC3463C10}" type="slidenum">
              <a:rPr lang="en-US" smtClean="0"/>
              <a:pPr fontAlgn="base">
                <a:spcBef>
                  <a:spcPct val="0"/>
                </a:spcBef>
                <a:spcAft>
                  <a:spcPct val="0"/>
                </a:spcAft>
                <a:defRPr/>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41177F4-A5A7-4BB2-AEFC-FB14D37FFBBC}"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74E7730-9B39-4C7E-9FC3-9E0E043CC825}"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D4C59B4-7DAA-4E53-B95E-BA3E5AD85D62}"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682B61A-45A0-417F-AF08-F0FA7D8C007B}"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656BB23-F6B8-4F3B-A2FE-8467E05906C5}"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533FCA-4DC1-42F7-A628-92AFD279F149}" type="slidenum">
              <a:rPr lang="en-US" smtClean="0"/>
              <a:pPr fontAlgn="base">
                <a:spcBef>
                  <a:spcPct val="0"/>
                </a:spcBef>
                <a:spcAft>
                  <a:spcPct val="0"/>
                </a:spcAft>
                <a:defRPr/>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9F7D64-E570-4DD1-BADB-2AA6FBB14053}" type="slidenum">
              <a:rPr lang="en-US" smtClean="0"/>
              <a:pPr fontAlgn="base">
                <a:spcBef>
                  <a:spcPct val="0"/>
                </a:spcBef>
                <a:spcAft>
                  <a:spcPct val="0"/>
                </a:spcAft>
                <a:defRPr/>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FEA05C-A6A9-4D96-83C2-D8C983E50B6A}" type="slidenum">
              <a:rPr lang="en-US" smtClean="0"/>
              <a:pPr fontAlgn="base">
                <a:spcBef>
                  <a:spcPct val="0"/>
                </a:spcBef>
                <a:spcAft>
                  <a:spcPct val="0"/>
                </a:spcAft>
                <a:defRPr/>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CC11AA-EF40-46A5-AD17-B8DC9E7E47D9}" type="slidenum">
              <a:rPr lang="en-US" smtClean="0"/>
              <a:pPr fontAlgn="base">
                <a:spcBef>
                  <a:spcPct val="0"/>
                </a:spcBef>
                <a:spcAft>
                  <a:spcPct val="0"/>
                </a:spcAft>
                <a:defRPr/>
              </a:pPr>
              <a:t>28</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8C90F4-4539-4455-87D5-79B0902B4F2E}" type="slidenum">
              <a:rPr lang="en-US" smtClean="0"/>
              <a:pPr fontAlgn="base">
                <a:spcBef>
                  <a:spcPct val="0"/>
                </a:spcBef>
                <a:spcAft>
                  <a:spcPct val="0"/>
                </a:spcAft>
                <a:defRPr/>
              </a:pPr>
              <a:t>29</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D5A547B-4363-4C24-AF1E-B3C9BB0557DA}"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4E1B6B-DCFD-49A7-8277-E0ABA21C03DF}" type="slidenum">
              <a:rPr lang="en-US" smtClean="0"/>
              <a:pPr fontAlgn="base">
                <a:spcBef>
                  <a:spcPct val="0"/>
                </a:spcBef>
                <a:spcAft>
                  <a:spcPct val="0"/>
                </a:spcAft>
                <a:defRPr/>
              </a:pPr>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96D9B3-782F-4FBA-B565-A67E99CBEDCA}" type="slidenum">
              <a:rPr lang="en-US" smtClean="0"/>
              <a:pPr fontAlgn="base">
                <a:spcBef>
                  <a:spcPct val="0"/>
                </a:spcBef>
                <a:spcAft>
                  <a:spcPct val="0"/>
                </a:spcAft>
                <a:defRPr/>
              </a:pPr>
              <a:t>31</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9CFC120-22EE-463C-8631-B597CF82280F}"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42F5E8E-136C-422D-8845-DD6320228A60}"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03011C0-3E7C-4683-AB6E-EFCE587247F1}"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CE22441-81F5-4068-B412-87C844D1321B}"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551A08E7-040C-4751-B836-36290FB11340}"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B41F009-96DA-4068-B00A-EB0FF4CC11EF}"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E198B8D2-2449-4B40-8600-765140D9D9AC}" type="datetimeFigureOut">
              <a:rPr lang="en-US"/>
              <a:pPr>
                <a:defRPr/>
              </a:pPr>
              <a:t>6/14/2009</a:t>
            </a:fld>
            <a:endParaRPr lang="en-US" dirty="0"/>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7FCC2B86-E526-4F9E-BF0E-C6C160E41203}"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AFC421-96F7-460D-8465-0D52D1C18FDE}" type="datetimeFigureOut">
              <a:rPr lang="en-US"/>
              <a:pPr>
                <a:defRPr/>
              </a:pPr>
              <a:t>6/14/2009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DE34EC-FE36-4D80-8A81-6E577ED9549B}"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8A1D111E-33A4-41CA-899B-C162CE091C95}"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fld id="{79025F69-3FBF-4B40-B055-FFFB07E32C98}" type="datetimeFigureOut">
              <a:rPr lang="en-US"/>
              <a:pPr>
                <a:defRPr/>
              </a:pPr>
              <a:t>6/14/2009</a:t>
            </a:fld>
            <a:endParaRPr lang="en-US" dirty="0"/>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5549D8-4ADA-49F2-AF3F-C4B92D9D86D3}" type="datetimeFigureOut">
              <a:rPr lang="en-US"/>
              <a:pPr>
                <a:defRPr/>
              </a:pPr>
              <a:t>6/14/2009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D91B8796-91BC-4F14-B645-CB796781F37C}"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51EF23B4-F87A-4B20-A02E-224B581B486F}" type="datetimeFigureOut">
              <a:rPr lang="en-US"/>
              <a:pPr>
                <a:defRPr/>
              </a:pPr>
              <a:t>6/14/2009</a:t>
            </a:fld>
            <a:endParaRPr lang="en-US" dirty="0"/>
          </a:p>
        </p:txBody>
      </p:sp>
      <p:sp>
        <p:nvSpPr>
          <p:cNvPr id="17" name="Slide Number Placeholder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F0810023-0BDD-454C-912C-9B9DBC203779}"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51C8887-FA38-483F-86B9-48628BACCD10}" type="datetimeFigureOut">
              <a:rPr lang="en-US"/>
              <a:pPr>
                <a:defRPr/>
              </a:pPr>
              <a:t>6/14/2009</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74B0D79-288A-406E-B83B-970AC4E9DA5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A135BD5C-5D8A-42CA-B21E-8DEC4E6F8C3B}" type="datetimeFigureOut">
              <a:rPr lang="en-US"/>
              <a:pPr>
                <a:defRPr/>
              </a:pPr>
              <a:t>6/14/2009</a:t>
            </a:fld>
            <a:endParaRPr lang="en-US" dirty="0"/>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smtClean="0"/>
            </a:lvl1pPr>
          </a:lstStyle>
          <a:p>
            <a:pPr>
              <a:defRPr/>
            </a:pPr>
            <a:fld id="{732253F6-1419-4D1F-BABC-5B9846C302CB}"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E150532-0D6D-44A0-96DA-6A0864BA3D32}" type="datetimeFigureOut">
              <a:rPr lang="en-US"/>
              <a:pPr>
                <a:defRPr/>
              </a:pPr>
              <a:t>6/14/2009</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791488CC-8392-4CDF-8A8C-D1858A42267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fld id="{595BE90F-6359-40BD-87AB-5D34CF94F2F3}" type="datetimeFigureOut">
              <a:rPr lang="en-US"/>
              <a:pPr>
                <a:defRPr/>
              </a:pPr>
              <a:t>6/14/2009</a:t>
            </a:fld>
            <a:endParaRPr lang="en-US" dirty="0"/>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3E22FCE9-01B3-4636-BD62-7223EF7B936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C960755B-FAA2-42E0-86D6-157DEA8DE08B}" type="slidenum">
              <a:rPr lang="en-US"/>
              <a:pPr>
                <a:defRPr/>
              </a:pPr>
              <a:t>‹#›</a:t>
            </a:fld>
            <a:endParaRPr lang="en-US" dirty="0"/>
          </a:p>
        </p:txBody>
      </p:sp>
      <p:sp>
        <p:nvSpPr>
          <p:cNvPr id="17" name="Date Placeholder 4"/>
          <p:cNvSpPr>
            <a:spLocks noGrp="1"/>
          </p:cNvSpPr>
          <p:nvPr>
            <p:ph type="dt" sz="half" idx="11"/>
          </p:nvPr>
        </p:nvSpPr>
        <p:spPr/>
        <p:txBody>
          <a:bodyPr/>
          <a:lstStyle>
            <a:lvl1pPr>
              <a:defRPr/>
            </a:lvl1pPr>
          </a:lstStyle>
          <a:p>
            <a:pPr>
              <a:defRPr/>
            </a:pPr>
            <a:fld id="{E4265DB4-0121-46D0-84AC-198AFBFDE6E3}" type="datetimeFigureOut">
              <a:rPr lang="en-US"/>
              <a:pPr>
                <a:defRPr/>
              </a:pPr>
              <a:t>6/14/2009</a:t>
            </a:fld>
            <a:endParaRPr lang="en-US" dirty="0"/>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3AD1AAFF-0F9F-478C-BF1B-F6BD341F4976}" type="slidenum">
              <a:rPr lang="en-US"/>
              <a:pPr>
                <a:defRPr/>
              </a:pPr>
              <a:t>‹#›</a:t>
            </a:fld>
            <a:endParaRPr lang="en-US" dirty="0"/>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F17B72FF-4ADC-441F-AC5D-60884646F890}" type="datetimeFigureOut">
              <a:rPr lang="en-US"/>
              <a:pPr>
                <a:defRPr/>
              </a:pPr>
              <a:t>6/14/2009</a:t>
            </a:fld>
            <a:endParaRPr lang="en-US" dirty="0"/>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75000"/>
              </a:schemeClr>
            </a:gs>
            <a:gs pos="50000">
              <a:schemeClr val="bg1">
                <a:lumMod val="85000"/>
              </a:schemeClr>
            </a:gs>
            <a:gs pos="100000">
              <a:schemeClr val="bg1">
                <a:lumMod val="9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smtClean="0">
                <a:solidFill>
                  <a:srgbClr val="FFFFFF"/>
                </a:solidFill>
              </a:defRPr>
            </a:lvl1pPr>
          </a:lstStyle>
          <a:p>
            <a:pPr>
              <a:defRPr/>
            </a:pPr>
            <a:fld id="{1252B8A4-5315-4DA2-BED6-F8C7D4FE0F2B}" type="datetimeFigureOut">
              <a:rPr lang="en-US"/>
              <a:pPr>
                <a:defRPr/>
              </a:pPr>
              <a:t>6/14/2009</a:t>
            </a:fld>
            <a:endParaRPr lang="en-US" dirty="0">
              <a:solidFill>
                <a:schemeClr val="bg2">
                  <a:shade val="50000"/>
                </a:schemeClr>
              </a:solidFill>
            </a:endParaRP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dirty="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smtClean="0">
                <a:solidFill>
                  <a:schemeClr val="accent3">
                    <a:shade val="75000"/>
                  </a:schemeClr>
                </a:solidFill>
              </a:defRPr>
            </a:lvl1pPr>
          </a:lstStyle>
          <a:p>
            <a:pPr>
              <a:defRPr/>
            </a:pPr>
            <a:fld id="{4C875934-AFFC-4824-BFBE-D9EF2861549B}" type="slidenum">
              <a:rPr lang="en-US"/>
              <a:pPr>
                <a:defRPr/>
              </a:pPr>
              <a:t>‹#›</a:t>
            </a:fld>
            <a:endParaRPr lang="en-US" dirty="0">
              <a:solidFill>
                <a:schemeClr val="bg2">
                  <a:shade val="50000"/>
                </a:schemeClr>
              </a:solidFill>
            </a:endParaRPr>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ctr" rtl="0" fontAlgn="base">
        <a:spcBef>
          <a:spcPct val="0"/>
        </a:spcBef>
        <a:spcAft>
          <a:spcPct val="0"/>
        </a:spcAft>
        <a:defRPr sz="3300" kern="1200">
          <a:solidFill>
            <a:srgbClr val="CA0064"/>
          </a:solidFill>
          <a:latin typeface="+mj-lt"/>
          <a:ea typeface="+mj-ea"/>
          <a:cs typeface="+mj-cs"/>
        </a:defRPr>
      </a:lvl1pPr>
      <a:lvl2pPr algn="ctr" rtl="0" fontAlgn="base">
        <a:spcBef>
          <a:spcPct val="0"/>
        </a:spcBef>
        <a:spcAft>
          <a:spcPct val="0"/>
        </a:spcAft>
        <a:defRPr sz="3300">
          <a:solidFill>
            <a:srgbClr val="CA0064"/>
          </a:solidFill>
          <a:latin typeface="Arial" charset="0"/>
        </a:defRPr>
      </a:lvl2pPr>
      <a:lvl3pPr algn="ctr" rtl="0" fontAlgn="base">
        <a:spcBef>
          <a:spcPct val="0"/>
        </a:spcBef>
        <a:spcAft>
          <a:spcPct val="0"/>
        </a:spcAft>
        <a:defRPr sz="3300">
          <a:solidFill>
            <a:srgbClr val="CA0064"/>
          </a:solidFill>
          <a:latin typeface="Arial" charset="0"/>
        </a:defRPr>
      </a:lvl3pPr>
      <a:lvl4pPr algn="ctr" rtl="0" fontAlgn="base">
        <a:spcBef>
          <a:spcPct val="0"/>
        </a:spcBef>
        <a:spcAft>
          <a:spcPct val="0"/>
        </a:spcAft>
        <a:defRPr sz="3300">
          <a:solidFill>
            <a:srgbClr val="CA0064"/>
          </a:solidFill>
          <a:latin typeface="Arial" charset="0"/>
        </a:defRPr>
      </a:lvl4pPr>
      <a:lvl5pPr algn="ctr" rtl="0" fontAlgn="base">
        <a:spcBef>
          <a:spcPct val="0"/>
        </a:spcBef>
        <a:spcAft>
          <a:spcPct val="0"/>
        </a:spcAft>
        <a:defRPr sz="3300">
          <a:solidFill>
            <a:srgbClr val="CA0064"/>
          </a:solidFill>
          <a:latin typeface="Arial" charset="0"/>
        </a:defRPr>
      </a:lvl5pPr>
      <a:lvl6pPr marL="457200" algn="ctr" rtl="0" fontAlgn="base">
        <a:spcBef>
          <a:spcPct val="0"/>
        </a:spcBef>
        <a:spcAft>
          <a:spcPct val="0"/>
        </a:spcAft>
        <a:defRPr sz="3300">
          <a:solidFill>
            <a:srgbClr val="CA0064"/>
          </a:solidFill>
          <a:latin typeface="Arial" charset="0"/>
        </a:defRPr>
      </a:lvl6pPr>
      <a:lvl7pPr marL="914400" algn="ctr" rtl="0" fontAlgn="base">
        <a:spcBef>
          <a:spcPct val="0"/>
        </a:spcBef>
        <a:spcAft>
          <a:spcPct val="0"/>
        </a:spcAft>
        <a:defRPr sz="3300">
          <a:solidFill>
            <a:srgbClr val="CA0064"/>
          </a:solidFill>
          <a:latin typeface="Arial" charset="0"/>
        </a:defRPr>
      </a:lvl7pPr>
      <a:lvl8pPr marL="1371600" algn="ctr" rtl="0" fontAlgn="base">
        <a:spcBef>
          <a:spcPct val="0"/>
        </a:spcBef>
        <a:spcAft>
          <a:spcPct val="0"/>
        </a:spcAft>
        <a:defRPr sz="3300">
          <a:solidFill>
            <a:srgbClr val="CA0064"/>
          </a:solidFill>
          <a:latin typeface="Arial" charset="0"/>
        </a:defRPr>
      </a:lvl8pPr>
      <a:lvl9pPr marL="1828800" algn="ctr" rtl="0" fontAlgn="base">
        <a:spcBef>
          <a:spcPct val="0"/>
        </a:spcBef>
        <a:spcAft>
          <a:spcPct val="0"/>
        </a:spcAft>
        <a:defRPr sz="3300">
          <a:solidFill>
            <a:srgbClr val="CA0064"/>
          </a:solidFill>
          <a:latin typeface="Arial"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E50072"/>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FF330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4BACC6"/>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kellimcbride.com/1213online.ht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fontAlgn="auto">
              <a:spcAft>
                <a:spcPts val="0"/>
              </a:spcAft>
              <a:buFont typeface="Wingdings 2"/>
              <a:buNone/>
              <a:defRPr/>
            </a:pPr>
            <a:r>
              <a:rPr lang="en-US" dirty="0" smtClean="0"/>
              <a:t>A Basic Guide to Structure, Style, &amp; Grammar</a:t>
            </a:r>
            <a:endParaRPr lang="en-US" dirty="0"/>
          </a:p>
        </p:txBody>
      </p:sp>
      <p:sp>
        <p:nvSpPr>
          <p:cNvPr id="2" name="Title 1"/>
          <p:cNvSpPr>
            <a:spLocks noGrp="1"/>
          </p:cNvSpPr>
          <p:nvPr>
            <p:ph type="ctrTitle"/>
          </p:nvPr>
        </p:nvSpPr>
        <p:spPr/>
        <p:txBody>
          <a:bodyPr>
            <a:normAutofit/>
          </a:bodyPr>
          <a:lstStyle/>
          <a:p>
            <a:pPr fontAlgn="auto">
              <a:spcAft>
                <a:spcPts val="0"/>
              </a:spcAft>
              <a:defRPr/>
            </a:pPr>
            <a:r>
              <a:rPr lang="en-US" dirty="0" smtClean="0">
                <a:solidFill>
                  <a:schemeClr val="tx2">
                    <a:satMod val="130000"/>
                  </a:schemeClr>
                </a:solidFill>
              </a:rPr>
              <a:t>Writing the Essay</a:t>
            </a:r>
            <a:endParaRPr lang="en-US" dirty="0">
              <a:solidFill>
                <a:schemeClr val="tx2">
                  <a:satMod val="13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724400" y="1371600"/>
            <a:ext cx="4191000" cy="4724400"/>
          </a:xfrm>
        </p:spPr>
        <p:txBody>
          <a:bodyPr>
            <a:normAutofit fontScale="77500" lnSpcReduction="20000"/>
          </a:bodyPr>
          <a:lstStyle/>
          <a:p>
            <a:pPr marL="274320" indent="-274320" fontAlgn="auto">
              <a:spcAft>
                <a:spcPts val="0"/>
              </a:spcAft>
              <a:buFont typeface="Wingdings 2"/>
              <a:buNone/>
              <a:defRPr/>
            </a:pPr>
            <a:r>
              <a:rPr lang="en-US" b="1" dirty="0" smtClean="0">
                <a:solidFill>
                  <a:schemeClr val="accent3"/>
                </a:solidFill>
              </a:rPr>
              <a:t>READER / PATHOS</a:t>
            </a:r>
          </a:p>
          <a:p>
            <a:pPr marL="231775" indent="-176213" fontAlgn="auto">
              <a:spcBef>
                <a:spcPts val="600"/>
              </a:spcBef>
              <a:spcAft>
                <a:spcPts val="600"/>
              </a:spcAft>
              <a:buFont typeface="Wingdings 2"/>
              <a:buChar char=""/>
              <a:tabLst>
                <a:tab pos="231775" algn="l"/>
              </a:tabLst>
              <a:defRPr/>
            </a:pPr>
            <a:r>
              <a:rPr lang="en-US" sz="2900" dirty="0" smtClean="0"/>
              <a:t>Be careful of insidious pathos: using adjectives to describe people or events: “the unfair and underhanded tactics of the sheriff…” Unless you can back this up with logos to prove that the sheriff acted unfairly and underhandedly (which means looking at procedures and legal requirements), you have just made an emotional appeal, not a logical one.</a:t>
            </a:r>
          </a:p>
        </p:txBody>
      </p:sp>
      <p:cxnSp>
        <p:nvCxnSpPr>
          <p:cNvPr id="9" name="Elbow Connector 8"/>
          <p:cNvCxnSpPr/>
          <p:nvPr/>
        </p:nvCxnSpPr>
        <p:spPr>
          <a:xfrm flipV="1">
            <a:off x="1447800" y="1676400"/>
            <a:ext cx="3276600" cy="32004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The Introduction</a:t>
            </a:r>
            <a:endParaRPr lang="en-US" dirty="0">
              <a:solidFill>
                <a:schemeClr val="tx2">
                  <a:satMod val="130000"/>
                </a:schemeClr>
              </a:solidFill>
            </a:endParaRPr>
          </a:p>
        </p:txBody>
      </p:sp>
      <p:sp>
        <p:nvSpPr>
          <p:cNvPr id="17411" name="Content Placeholder 2"/>
          <p:cNvSpPr>
            <a:spLocks noGrp="1"/>
          </p:cNvSpPr>
          <p:nvPr>
            <p:ph sz="quarter" idx="1"/>
          </p:nvPr>
        </p:nvSpPr>
        <p:spPr>
          <a:xfrm>
            <a:off x="301625" y="1527175"/>
            <a:ext cx="8504238" cy="4645025"/>
          </a:xfrm>
        </p:spPr>
        <p:txBody>
          <a:bodyPr>
            <a:normAutofit lnSpcReduction="10000"/>
          </a:bodyPr>
          <a:lstStyle/>
          <a:p>
            <a:pPr marL="0" indent="0" fontAlgn="auto">
              <a:spcBef>
                <a:spcPts val="600"/>
              </a:spcBef>
              <a:spcAft>
                <a:spcPts val="1200"/>
              </a:spcAft>
              <a:buFont typeface="Wingdings 2"/>
              <a:buChar char=""/>
              <a:defRPr/>
            </a:pPr>
            <a:r>
              <a:rPr lang="en-US" sz="3200" dirty="0" smtClean="0"/>
              <a:t>The introduction should include: </a:t>
            </a:r>
          </a:p>
          <a:p>
            <a:pPr marL="568325" lvl="1" indent="-395288" fontAlgn="auto">
              <a:spcBef>
                <a:spcPts val="600"/>
              </a:spcBef>
              <a:spcAft>
                <a:spcPts val="1200"/>
              </a:spcAft>
              <a:buFont typeface="Wingdings"/>
              <a:buChar char=""/>
              <a:tabLst>
                <a:tab pos="568325" algn="l"/>
              </a:tabLst>
              <a:defRPr/>
            </a:pPr>
            <a:r>
              <a:rPr lang="en-US" sz="2800" dirty="0" smtClean="0">
                <a:solidFill>
                  <a:schemeClr val="tx1"/>
                </a:solidFill>
              </a:rPr>
              <a:t>An attention getter – something the grabs the reader’s interest and is relevant to the essay’s topic and tone;</a:t>
            </a:r>
          </a:p>
          <a:p>
            <a:pPr marL="568325" lvl="1" indent="-395288" fontAlgn="auto">
              <a:spcBef>
                <a:spcPts val="600"/>
              </a:spcBef>
              <a:spcAft>
                <a:spcPts val="1200"/>
              </a:spcAft>
              <a:buFont typeface="Wingdings"/>
              <a:buChar char=""/>
              <a:tabLst>
                <a:tab pos="568325" algn="l"/>
              </a:tabLst>
              <a:defRPr/>
            </a:pPr>
            <a:r>
              <a:rPr lang="en-US" sz="2800" dirty="0" smtClean="0">
                <a:solidFill>
                  <a:schemeClr val="tx1"/>
                </a:solidFill>
              </a:rPr>
              <a:t>Important background information the reader </a:t>
            </a:r>
            <a:r>
              <a:rPr lang="en-US" sz="2800" i="1" u="sng" dirty="0" smtClean="0">
                <a:solidFill>
                  <a:schemeClr val="tx1"/>
                </a:solidFill>
              </a:rPr>
              <a:t>must</a:t>
            </a:r>
            <a:r>
              <a:rPr lang="en-US" sz="2800" dirty="0" smtClean="0">
                <a:solidFill>
                  <a:schemeClr val="tx1"/>
                </a:solidFill>
              </a:rPr>
              <a:t> have concerning the issue. This helps establish the context for the discussion and why it is a debatable one.</a:t>
            </a:r>
          </a:p>
          <a:p>
            <a:pPr marL="568325" lvl="1" indent="-395288" fontAlgn="auto">
              <a:spcBef>
                <a:spcPts val="600"/>
              </a:spcBef>
              <a:spcAft>
                <a:spcPts val="1200"/>
              </a:spcAft>
              <a:buFont typeface="Wingdings"/>
              <a:buChar char=""/>
              <a:tabLst>
                <a:tab pos="568325" algn="l"/>
              </a:tabLst>
              <a:defRPr/>
            </a:pPr>
            <a:r>
              <a:rPr lang="en-US" sz="2800" dirty="0" smtClean="0">
                <a:solidFill>
                  <a:schemeClr val="tx1"/>
                </a:solidFill>
              </a:rPr>
              <a:t>The thesis statement.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The Introduction</a:t>
            </a:r>
            <a:endParaRPr lang="en-US" dirty="0">
              <a:solidFill>
                <a:schemeClr val="tx2">
                  <a:satMod val="130000"/>
                </a:schemeClr>
              </a:solidFill>
            </a:endParaRPr>
          </a:p>
        </p:txBody>
      </p:sp>
      <p:sp>
        <p:nvSpPr>
          <p:cNvPr id="3" name="Content Placeholder 2"/>
          <p:cNvSpPr>
            <a:spLocks noGrp="1"/>
          </p:cNvSpPr>
          <p:nvPr>
            <p:ph sz="quarter" idx="1"/>
          </p:nvPr>
        </p:nvSpPr>
        <p:spPr>
          <a:xfrm>
            <a:off x="301625" y="1527175"/>
            <a:ext cx="8504238" cy="4572000"/>
          </a:xfrm>
        </p:spPr>
        <p:txBody>
          <a:bodyPr>
            <a:normAutofit/>
          </a:bodyPr>
          <a:lstStyle/>
          <a:p>
            <a:pPr marL="365760" indent="-283464" fontAlgn="auto">
              <a:spcAft>
                <a:spcPts val="0"/>
              </a:spcAft>
              <a:buFont typeface="Wingdings 2"/>
              <a:buChar char=""/>
              <a:defRPr/>
            </a:pPr>
            <a:r>
              <a:rPr lang="en-US" dirty="0" smtClean="0"/>
              <a:t>The introduction should announce your purpose in a sentence we call the thesis.</a:t>
            </a:r>
          </a:p>
          <a:p>
            <a:pPr marL="365760" indent="-283464" fontAlgn="auto">
              <a:spcAft>
                <a:spcPts val="0"/>
              </a:spcAft>
              <a:buFont typeface="Wingdings 2"/>
              <a:buChar char=""/>
              <a:defRPr/>
            </a:pPr>
            <a:r>
              <a:rPr lang="en-US" dirty="0" smtClean="0"/>
              <a:t>The thesis has 2 major parts: </a:t>
            </a:r>
            <a:r>
              <a:rPr lang="en-US" b="1" dirty="0" smtClean="0">
                <a:solidFill>
                  <a:schemeClr val="accent6"/>
                </a:solidFill>
              </a:rPr>
              <a:t>the subject </a:t>
            </a:r>
            <a:r>
              <a:rPr lang="en-US" dirty="0" smtClean="0"/>
              <a:t>(what you are writing about) and </a:t>
            </a:r>
            <a:r>
              <a:rPr lang="en-US" b="1" dirty="0" smtClean="0">
                <a:solidFill>
                  <a:schemeClr val="accent2"/>
                </a:solidFill>
              </a:rPr>
              <a:t>the attitude </a:t>
            </a:r>
            <a:r>
              <a:rPr lang="en-US" dirty="0" smtClean="0"/>
              <a:t>(what you are saying about the subject):</a:t>
            </a:r>
          </a:p>
          <a:p>
            <a:pPr marL="640080" lvl="1" indent="-283464" fontAlgn="auto">
              <a:spcAft>
                <a:spcPts val="0"/>
              </a:spcAft>
              <a:buFont typeface="Wingdings 2"/>
              <a:buChar char=""/>
              <a:defRPr/>
            </a:pPr>
            <a:r>
              <a:rPr lang="en-US" b="1" dirty="0" smtClean="0">
                <a:solidFill>
                  <a:schemeClr val="accent6"/>
                </a:solidFill>
              </a:rPr>
              <a:t>The narrator in Lucien Stryk’s poem, “Cherries,” </a:t>
            </a:r>
            <a:r>
              <a:rPr lang="en-US" b="1" dirty="0" smtClean="0">
                <a:solidFill>
                  <a:schemeClr val="accent2"/>
                </a:solidFill>
              </a:rPr>
              <a:t>reflects the greedy and selfish attitude of corporate leadership in America concerning the welfare of employees versus the benefits of the top levels of management.</a:t>
            </a:r>
            <a:endParaRPr lang="en-US" b="1" dirty="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The Introduction</a:t>
            </a:r>
            <a:endParaRPr lang="en-US" dirty="0">
              <a:solidFill>
                <a:schemeClr val="tx2">
                  <a:satMod val="130000"/>
                </a:schemeClr>
              </a:solidFill>
            </a:endParaRPr>
          </a:p>
        </p:txBody>
      </p:sp>
      <p:sp>
        <p:nvSpPr>
          <p:cNvPr id="3" name="Content Placeholder 2"/>
          <p:cNvSpPr>
            <a:spLocks noGrp="1"/>
          </p:cNvSpPr>
          <p:nvPr>
            <p:ph sz="quarter" idx="1"/>
          </p:nvPr>
        </p:nvSpPr>
        <p:spPr>
          <a:xfrm>
            <a:off x="228600" y="1447800"/>
            <a:ext cx="8705850" cy="4800600"/>
          </a:xfrm>
        </p:spPr>
        <p:txBody>
          <a:bodyPr>
            <a:normAutofit fontScale="92500" lnSpcReduction="10000"/>
          </a:bodyPr>
          <a:lstStyle/>
          <a:p>
            <a:pPr marL="365760" indent="-283464" fontAlgn="auto">
              <a:spcAft>
                <a:spcPts val="0"/>
              </a:spcAft>
              <a:buFont typeface="Wingdings 2"/>
              <a:buChar char=""/>
              <a:defRPr/>
            </a:pPr>
            <a:r>
              <a:rPr lang="en-US" dirty="0" smtClean="0"/>
              <a:t>For long essays that are responding to a specific work, a standard component of the introduction is a very brief </a:t>
            </a:r>
            <a:r>
              <a:rPr lang="en-US" dirty="0" smtClean="0">
                <a:solidFill>
                  <a:schemeClr val="accent1"/>
                </a:solidFill>
              </a:rPr>
              <a:t>plot summary. </a:t>
            </a:r>
            <a:r>
              <a:rPr lang="en-US" dirty="0" smtClean="0"/>
              <a:t>The summary tells the essential plot elements of the work in the writer’s own words, using MLA signal-outs. The introduction should not only be summary, though.</a:t>
            </a:r>
          </a:p>
          <a:p>
            <a:pPr marL="365760" indent="-283464" fontAlgn="auto">
              <a:spcAft>
                <a:spcPts val="0"/>
              </a:spcAft>
              <a:buFont typeface="Wingdings 2"/>
              <a:buChar char=""/>
              <a:defRPr/>
            </a:pPr>
            <a:r>
              <a:rPr lang="en-US" dirty="0" smtClean="0"/>
              <a:t>Another option is to only mention the </a:t>
            </a:r>
            <a:r>
              <a:rPr lang="en-US" dirty="0" smtClean="0">
                <a:solidFill>
                  <a:schemeClr val="accent1"/>
                </a:solidFill>
              </a:rPr>
              <a:t>overall point </a:t>
            </a:r>
            <a:r>
              <a:rPr lang="en-US" dirty="0" smtClean="0"/>
              <a:t>of the work in the introduction and work in summary as needed in the body paragraphs.</a:t>
            </a:r>
          </a:p>
          <a:p>
            <a:pPr marL="365760" indent="-283464" fontAlgn="auto">
              <a:spcAft>
                <a:spcPts val="0"/>
              </a:spcAft>
              <a:buFont typeface="Wingdings 2"/>
              <a:buChar char=""/>
              <a:defRPr/>
            </a:pPr>
            <a:r>
              <a:rPr lang="en-US" dirty="0" smtClean="0"/>
              <a:t>For short essays, or essay exam answers, you </a:t>
            </a:r>
            <a:r>
              <a:rPr lang="en-US" dirty="0" smtClean="0">
                <a:solidFill>
                  <a:schemeClr val="accent1"/>
                </a:solidFill>
              </a:rPr>
              <a:t>do not </a:t>
            </a:r>
            <a:r>
              <a:rPr lang="en-US" dirty="0" smtClean="0"/>
              <a:t>include a summary unless the assignment specifically requires one. </a:t>
            </a:r>
          </a:p>
          <a:p>
            <a:pPr marL="365760" indent="-283464" fontAlgn="auto">
              <a:spcAft>
                <a:spcPts val="0"/>
              </a:spcAft>
              <a:buFont typeface="Wingdings 2"/>
              <a:buChar char=""/>
              <a:defRPr/>
            </a:pPr>
            <a:r>
              <a:rPr lang="en-US" dirty="0" smtClean="0"/>
              <a:t>If unclear, </a:t>
            </a:r>
            <a:r>
              <a:rPr lang="en-US" b="1" dirty="0" smtClean="0">
                <a:solidFill>
                  <a:schemeClr val="accent2"/>
                </a:solidFill>
              </a:rPr>
              <a:t>always ask the teacher for clarification.</a:t>
            </a:r>
            <a:endParaRPr lang="en-US" b="1" dirty="0">
              <a:solidFill>
                <a:schemeClr val="accent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The Introduction as Blue Print</a:t>
            </a:r>
            <a:endParaRPr lang="en-US" dirty="0">
              <a:solidFill>
                <a:schemeClr val="tx2">
                  <a:satMod val="130000"/>
                </a:schemeClr>
              </a:solidFill>
            </a:endParaRPr>
          </a:p>
        </p:txBody>
      </p:sp>
      <p:sp>
        <p:nvSpPr>
          <p:cNvPr id="26627" name="Content Placeholder 2"/>
          <p:cNvSpPr>
            <a:spLocks noGrp="1"/>
          </p:cNvSpPr>
          <p:nvPr>
            <p:ph sz="quarter" idx="1"/>
          </p:nvPr>
        </p:nvSpPr>
        <p:spPr>
          <a:xfrm>
            <a:off x="301625" y="1527175"/>
            <a:ext cx="8504238" cy="4572000"/>
          </a:xfrm>
        </p:spPr>
        <p:txBody>
          <a:bodyPr/>
          <a:lstStyle/>
          <a:p>
            <a:pPr marL="365125" indent="-282575"/>
            <a:r>
              <a:rPr lang="en-US" smtClean="0"/>
              <a:t>Often, the introduction acts as a </a:t>
            </a:r>
            <a:r>
              <a:rPr lang="en-US" smtClean="0">
                <a:solidFill>
                  <a:schemeClr val="accent1"/>
                </a:solidFill>
              </a:rPr>
              <a:t>blue print </a:t>
            </a:r>
            <a:r>
              <a:rPr lang="en-US" smtClean="0"/>
              <a:t>for the paper, letting the reader know what is to come, and the order in which you will arrange the information.</a:t>
            </a:r>
          </a:p>
          <a:p>
            <a:pPr marL="365125" indent="-282575"/>
            <a:r>
              <a:rPr lang="en-US" smtClean="0"/>
              <a:t>You will also indicate your </a:t>
            </a:r>
            <a:r>
              <a:rPr lang="en-US" smtClean="0">
                <a:solidFill>
                  <a:schemeClr val="accent1"/>
                </a:solidFill>
              </a:rPr>
              <a:t>method of organization</a:t>
            </a:r>
            <a:r>
              <a:rPr lang="en-US" smtClean="0"/>
              <a:t>, such as comparison/contrast.</a:t>
            </a:r>
          </a:p>
          <a:p>
            <a:pPr marL="365125" indent="-282575"/>
            <a:r>
              <a:rPr lang="en-US" smtClean="0"/>
              <a:t>Whatever you announce in the introduction, you must cover it in the essay. Be sure your introduction at the end of the writing process </a:t>
            </a:r>
            <a:r>
              <a:rPr lang="en-US" smtClean="0">
                <a:solidFill>
                  <a:schemeClr val="accent1"/>
                </a:solidFill>
              </a:rPr>
              <a:t>reflects</a:t>
            </a:r>
            <a:r>
              <a:rPr lang="en-US" smtClean="0"/>
              <a:t> exactly what you’ve ended up writing about.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The Body</a:t>
            </a:r>
            <a:endParaRPr lang="en-US" dirty="0">
              <a:solidFill>
                <a:schemeClr val="tx2">
                  <a:satMod val="130000"/>
                </a:schemeClr>
              </a:solidFill>
            </a:endParaRPr>
          </a:p>
        </p:txBody>
      </p:sp>
      <p:sp>
        <p:nvSpPr>
          <p:cNvPr id="27651" name="Content Placeholder 2"/>
          <p:cNvSpPr>
            <a:spLocks noGrp="1"/>
          </p:cNvSpPr>
          <p:nvPr>
            <p:ph sz="quarter" idx="1"/>
          </p:nvPr>
        </p:nvSpPr>
        <p:spPr>
          <a:xfrm>
            <a:off x="301625" y="1527175"/>
            <a:ext cx="8504238" cy="4572000"/>
          </a:xfrm>
        </p:spPr>
        <p:txBody>
          <a:bodyPr/>
          <a:lstStyle/>
          <a:p>
            <a:pPr marL="365125" indent="-282575"/>
            <a:r>
              <a:rPr lang="en-US" smtClean="0"/>
              <a:t>The </a:t>
            </a:r>
            <a:r>
              <a:rPr lang="en-US" smtClean="0">
                <a:solidFill>
                  <a:schemeClr val="accent1"/>
                </a:solidFill>
              </a:rPr>
              <a:t>body</a:t>
            </a:r>
            <a:r>
              <a:rPr lang="en-US" smtClean="0"/>
              <a:t> is where writers present their evidence to support their thesis. We call this </a:t>
            </a:r>
            <a:r>
              <a:rPr lang="en-US" smtClean="0">
                <a:solidFill>
                  <a:schemeClr val="accent1"/>
                </a:solidFill>
              </a:rPr>
              <a:t>developing</a:t>
            </a:r>
            <a:r>
              <a:rPr lang="en-US" smtClean="0"/>
              <a:t> the theme of the essay.</a:t>
            </a:r>
          </a:p>
          <a:p>
            <a:pPr marL="365125" indent="-282575"/>
            <a:r>
              <a:rPr lang="en-US" smtClean="0"/>
              <a:t>For an academic essay, the writer must present </a:t>
            </a:r>
            <a:r>
              <a:rPr lang="en-US" smtClean="0">
                <a:solidFill>
                  <a:schemeClr val="accent1"/>
                </a:solidFill>
              </a:rPr>
              <a:t>at least two points of support</a:t>
            </a:r>
            <a:r>
              <a:rPr lang="en-US" smtClean="0"/>
              <a:t>. You will develop each point in a body paragraph.</a:t>
            </a:r>
          </a:p>
          <a:p>
            <a:pPr marL="365125" indent="-282575"/>
            <a:r>
              <a:rPr lang="en-US" smtClean="0"/>
              <a:t>The first sentence of each body paragraph should clearly support some part of the thesis. We call these </a:t>
            </a:r>
            <a:r>
              <a:rPr lang="en-US" smtClean="0">
                <a:solidFill>
                  <a:schemeClr val="accent1"/>
                </a:solidFill>
              </a:rPr>
              <a:t>topic sentences</a:t>
            </a:r>
            <a:r>
              <a:rPr lang="en-US" smtClean="0"/>
              <a:t>.</a:t>
            </a:r>
          </a:p>
          <a:p>
            <a:pPr marL="365125" indent="-282575"/>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Topic Sentences</a:t>
            </a:r>
            <a:endParaRPr lang="en-US" dirty="0">
              <a:solidFill>
                <a:schemeClr val="tx2">
                  <a:satMod val="130000"/>
                </a:schemeClr>
              </a:solidFill>
            </a:endParaRPr>
          </a:p>
        </p:txBody>
      </p:sp>
      <p:sp>
        <p:nvSpPr>
          <p:cNvPr id="3" name="Content Placeholder 2"/>
          <p:cNvSpPr>
            <a:spLocks noGrp="1"/>
          </p:cNvSpPr>
          <p:nvPr>
            <p:ph sz="quarter" idx="1"/>
          </p:nvPr>
        </p:nvSpPr>
        <p:spPr>
          <a:xfrm>
            <a:off x="304800" y="1524000"/>
            <a:ext cx="8629650" cy="4648200"/>
          </a:xfrm>
        </p:spPr>
        <p:txBody>
          <a:bodyPr>
            <a:normAutofit lnSpcReduction="10000"/>
          </a:bodyPr>
          <a:lstStyle/>
          <a:p>
            <a:pPr marL="365760" lvl="1" indent="-283464" fontAlgn="auto">
              <a:spcBef>
                <a:spcPts val="600"/>
              </a:spcBef>
              <a:spcAft>
                <a:spcPts val="0"/>
              </a:spcAft>
              <a:buSzPct val="80000"/>
              <a:buFont typeface="Wingdings 2"/>
              <a:buChar char=""/>
              <a:defRPr/>
            </a:pPr>
            <a:r>
              <a:rPr lang="en-US" sz="2000" dirty="0" smtClean="0">
                <a:solidFill>
                  <a:schemeClr val="accent1"/>
                </a:solidFill>
              </a:rPr>
              <a:t>Like the thesis, the topic sentence has a subject and attitude, only it reflects a portion of the thesis. Take our sample thesis: </a:t>
            </a:r>
            <a:r>
              <a:rPr lang="en-US" sz="2000" dirty="0" smtClean="0">
                <a:solidFill>
                  <a:schemeClr val="tx1"/>
                </a:solidFill>
              </a:rPr>
              <a:t>The narrator in Lucien Stryk’s poem, “Cherries,” reflects the greedy and selfish attitude of corporate leadership in America concerning the welfare of employees versus the benefits of the top levels of management.</a:t>
            </a:r>
          </a:p>
          <a:p>
            <a:pPr marL="365760" lvl="1" indent="-283464" fontAlgn="auto">
              <a:spcBef>
                <a:spcPts val="600"/>
              </a:spcBef>
              <a:spcAft>
                <a:spcPts val="0"/>
              </a:spcAft>
              <a:buSzPct val="80000"/>
              <a:buFont typeface="Wingdings 2"/>
              <a:buChar char=""/>
              <a:defRPr/>
            </a:pPr>
            <a:r>
              <a:rPr lang="en-US" sz="2000" dirty="0" smtClean="0">
                <a:solidFill>
                  <a:schemeClr val="accent1"/>
                </a:solidFill>
              </a:rPr>
              <a:t>We will find our topic sentences here:</a:t>
            </a:r>
          </a:p>
          <a:p>
            <a:pPr marL="640080" lvl="2" indent="-283464" fontAlgn="auto">
              <a:spcBef>
                <a:spcPts val="600"/>
              </a:spcBef>
              <a:spcAft>
                <a:spcPts val="0"/>
              </a:spcAft>
              <a:buClr>
                <a:schemeClr val="accent3"/>
              </a:buClr>
              <a:buSzPct val="80000"/>
              <a:buFont typeface="Wingdings 2"/>
              <a:buChar char=""/>
              <a:defRPr/>
            </a:pPr>
            <a:r>
              <a:rPr lang="en-US" sz="1800" dirty="0" smtClean="0"/>
              <a:t>The narrator’s continued need for more cherries, even though he has more than enough and he sees others who have none at all, is similar to the serious gap in pay received by upper management in large corporations and the average worker.</a:t>
            </a:r>
          </a:p>
          <a:p>
            <a:pPr marL="640080" lvl="2" indent="-283464" fontAlgn="auto">
              <a:spcBef>
                <a:spcPts val="600"/>
              </a:spcBef>
              <a:spcAft>
                <a:spcPts val="0"/>
              </a:spcAft>
              <a:buClr>
                <a:schemeClr val="accent3"/>
              </a:buClr>
              <a:buSzPct val="80000"/>
              <a:buFont typeface="Wingdings 2"/>
              <a:buChar char=""/>
              <a:defRPr/>
            </a:pPr>
            <a:r>
              <a:rPr lang="en-US" sz="1800" dirty="0" smtClean="0"/>
              <a:t>The selfish attitude of upper management of large corporations in America, who will take pay increases, bonuses, golden parachutes, and compensation packets, all while the company is cutting salaries and jobs for average employees, or is perhaps filing bankruptcy, is matched by the narrator’s attitude of not sharing the cherries even as others around him starve or fight others for basic necessities.</a:t>
            </a:r>
            <a:r>
              <a:rPr lang="en-US" dirty="0" smtClean="0">
                <a:solidFill>
                  <a:schemeClr val="bg2"/>
                </a:solidFill>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accent3"/>
                </a:solidFill>
              </a:rPr>
              <a:t>Developing the Topic Sentence: Defining</a:t>
            </a:r>
            <a:endParaRPr lang="en-US" dirty="0">
              <a:solidFill>
                <a:schemeClr val="accent3"/>
              </a:solidFill>
            </a:endParaRPr>
          </a:p>
        </p:txBody>
      </p:sp>
      <p:sp>
        <p:nvSpPr>
          <p:cNvPr id="3" name="Content Placeholder 2"/>
          <p:cNvSpPr>
            <a:spLocks noGrp="1"/>
          </p:cNvSpPr>
          <p:nvPr>
            <p:ph sz="quarter" idx="1"/>
          </p:nvPr>
        </p:nvSpPr>
        <p:spPr>
          <a:xfrm>
            <a:off x="301625" y="1527175"/>
            <a:ext cx="8504238" cy="4572000"/>
          </a:xfrm>
        </p:spPr>
        <p:txBody>
          <a:bodyPr>
            <a:normAutofit fontScale="77500" lnSpcReduction="20000"/>
          </a:bodyPr>
          <a:lstStyle/>
          <a:p>
            <a:pPr marL="365760" indent="-283464" fontAlgn="auto">
              <a:spcBef>
                <a:spcPts val="600"/>
              </a:spcBef>
              <a:spcAft>
                <a:spcPts val="600"/>
              </a:spcAft>
              <a:buFont typeface="Wingdings 2"/>
              <a:buChar char=""/>
              <a:defRPr/>
            </a:pPr>
            <a:r>
              <a:rPr lang="en-US" dirty="0" smtClean="0"/>
              <a:t>Once you have expressed your </a:t>
            </a:r>
            <a:r>
              <a:rPr lang="en-US" b="1" dirty="0" smtClean="0">
                <a:solidFill>
                  <a:schemeClr val="accent1"/>
                </a:solidFill>
              </a:rPr>
              <a:t>topic sentence</a:t>
            </a:r>
            <a:r>
              <a:rPr lang="en-US" dirty="0" smtClean="0"/>
              <a:t>, you now need to prove your point.</a:t>
            </a:r>
          </a:p>
          <a:p>
            <a:pPr marL="365760" indent="-283464" fontAlgn="auto">
              <a:spcBef>
                <a:spcPts val="600"/>
              </a:spcBef>
              <a:spcAft>
                <a:spcPts val="600"/>
              </a:spcAft>
              <a:buFont typeface="Wingdings 2"/>
              <a:buChar char=""/>
              <a:defRPr/>
            </a:pPr>
            <a:r>
              <a:rPr lang="en-US" b="1" dirty="0" smtClean="0">
                <a:solidFill>
                  <a:schemeClr val="accent1"/>
                </a:solidFill>
              </a:rPr>
              <a:t>Define terms: </a:t>
            </a:r>
            <a:r>
              <a:rPr lang="en-US" dirty="0" smtClean="0"/>
              <a:t>if you are using a specific term that is either unknown to your audience or is open to multiple definitions,</a:t>
            </a:r>
            <a:r>
              <a:rPr lang="en-US" dirty="0" smtClean="0">
                <a:solidFill>
                  <a:schemeClr val="accent3"/>
                </a:solidFill>
              </a:rPr>
              <a:t> </a:t>
            </a:r>
            <a:r>
              <a:rPr lang="en-US" dirty="0" smtClean="0"/>
              <a:t>you should define it for your reader. Sometimes you will need to use class materials, such as </a:t>
            </a:r>
            <a:r>
              <a:rPr lang="en-US" dirty="0" smtClean="0">
                <a:solidFill>
                  <a:schemeClr val="accent3"/>
                </a:solidFill>
              </a:rPr>
              <a:t>handouts </a:t>
            </a:r>
            <a:r>
              <a:rPr lang="en-US" dirty="0" smtClean="0"/>
              <a:t>from the teacher or assigned readings, for your definitions. Other times, you will need to research to find credible sources to use. Only in the most rare cases will you turn to a more generic source like a common dictionary. That’s because common dictionaries are considered common knowledge sources – things most people with a high school education would know, or answers and information so easily available that the reader can find them if they need to understand a term. So, I would not define “friendship” unless I were using it in a way contrary to the most common understanding of the word.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accent3"/>
                </a:solidFill>
              </a:rPr>
              <a:t>Developing the Topic Sentence: Explanation</a:t>
            </a:r>
            <a:endParaRPr lang="en-US" dirty="0">
              <a:solidFill>
                <a:schemeClr val="accent3"/>
              </a:solidFill>
            </a:endParaRPr>
          </a:p>
        </p:txBody>
      </p:sp>
      <p:sp>
        <p:nvSpPr>
          <p:cNvPr id="3" name="Content Placeholder 2"/>
          <p:cNvSpPr>
            <a:spLocks noGrp="1"/>
          </p:cNvSpPr>
          <p:nvPr>
            <p:ph sz="quarter" idx="1"/>
          </p:nvPr>
        </p:nvSpPr>
        <p:spPr>
          <a:xfrm>
            <a:off x="301625" y="1527175"/>
            <a:ext cx="8504238" cy="4572000"/>
          </a:xfrm>
        </p:spPr>
        <p:txBody>
          <a:bodyPr>
            <a:normAutofit fontScale="92500" lnSpcReduction="20000"/>
          </a:bodyPr>
          <a:lstStyle/>
          <a:p>
            <a:pPr marL="365760" indent="-283464" fontAlgn="auto">
              <a:spcAft>
                <a:spcPts val="0"/>
              </a:spcAft>
              <a:buFont typeface="Wingdings 2"/>
              <a:buChar char=""/>
              <a:defRPr/>
            </a:pPr>
            <a:r>
              <a:rPr lang="en-US" dirty="0" smtClean="0">
                <a:solidFill>
                  <a:schemeClr val="accent1"/>
                </a:solidFill>
              </a:rPr>
              <a:t>Explanation: </a:t>
            </a:r>
            <a:r>
              <a:rPr lang="en-US" dirty="0" smtClean="0"/>
              <a:t>You will now explain your point to your reader.  This is where you show the reader your reasoning – how you have come to the position you hold on this issue. For our sample thesis, that might include answering:</a:t>
            </a:r>
          </a:p>
          <a:p>
            <a:pPr marL="640080" lvl="1" indent="-283464" fontAlgn="auto">
              <a:spcAft>
                <a:spcPts val="0"/>
              </a:spcAft>
              <a:buFont typeface="Wingdings 2"/>
              <a:buChar char=""/>
              <a:defRPr/>
            </a:pPr>
            <a:r>
              <a:rPr lang="en-US" dirty="0" smtClean="0"/>
              <a:t>How is it greed and not just capitalism for CEO’s to make millions and average employees make barely enough to live on?</a:t>
            </a:r>
          </a:p>
          <a:p>
            <a:pPr marL="640080" lvl="1" indent="-283464" fontAlgn="auto">
              <a:spcAft>
                <a:spcPts val="0"/>
              </a:spcAft>
              <a:buFont typeface="Wingdings 2"/>
              <a:buChar char=""/>
              <a:defRPr/>
            </a:pPr>
            <a:r>
              <a:rPr lang="en-US" dirty="0" smtClean="0"/>
              <a:t>Why is it selfish to want all that you can get? Isn’t that the American dream?</a:t>
            </a:r>
          </a:p>
          <a:p>
            <a:pPr marL="640080" lvl="1" indent="-283464" fontAlgn="auto">
              <a:spcAft>
                <a:spcPts val="0"/>
              </a:spcAft>
              <a:buFont typeface="Wingdings 2"/>
              <a:buChar char=""/>
              <a:defRPr/>
            </a:pPr>
            <a:r>
              <a:rPr lang="en-US" dirty="0" smtClean="0"/>
              <a:t>How is this not socialism – why should a CEO, who works hard, take a pay cut so employees can have benefits or more money?</a:t>
            </a:r>
          </a:p>
          <a:p>
            <a:pPr marL="640080" lvl="1" indent="-283464" fontAlgn="auto">
              <a:spcAft>
                <a:spcPts val="0"/>
              </a:spcAft>
              <a:buFont typeface="Wingdings 2"/>
              <a:buChar char=""/>
              <a:defRPr/>
            </a:pPr>
            <a:r>
              <a:rPr lang="en-US" dirty="0" smtClean="0"/>
              <a:t>How widespread is this? Is it just a few bad apples, or is this a systemic problem that has contributed to the economic crisis America faces? – Note: this should be introduced in the introduction as one of your themes.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solidFill>
                  <a:srgbClr val="CA0064"/>
                </a:solidFill>
              </a:rPr>
              <a:t>Developing the Topic Sentence: Examples</a:t>
            </a:r>
          </a:p>
        </p:txBody>
      </p:sp>
      <p:sp>
        <p:nvSpPr>
          <p:cNvPr id="3" name="Content Placeholder 2"/>
          <p:cNvSpPr>
            <a:spLocks noGrp="1"/>
          </p:cNvSpPr>
          <p:nvPr>
            <p:ph sz="quarter" idx="1"/>
          </p:nvPr>
        </p:nvSpPr>
        <p:spPr>
          <a:xfrm>
            <a:off x="301625" y="1527175"/>
            <a:ext cx="8504238" cy="4572000"/>
          </a:xfrm>
        </p:spPr>
        <p:txBody>
          <a:bodyPr>
            <a:noAutofit/>
          </a:bodyPr>
          <a:lstStyle/>
          <a:p>
            <a:pPr marL="0" indent="0" fontAlgn="auto">
              <a:spcAft>
                <a:spcPts val="0"/>
              </a:spcAft>
              <a:buFont typeface="Wingdings 2"/>
              <a:buNone/>
              <a:defRPr/>
            </a:pPr>
            <a:r>
              <a:rPr lang="en-US" dirty="0" smtClean="0">
                <a:solidFill>
                  <a:schemeClr val="accent1"/>
                </a:solidFill>
              </a:rPr>
              <a:t>Examples: </a:t>
            </a:r>
            <a:r>
              <a:rPr lang="en-US" dirty="0" smtClean="0"/>
              <a:t>After explaining, you will provide one or more illustrations of this problem in action. This helps your reader “see” what you are talking about. Think about how helpful examples are in this class when I ask you to do something. The PowerPoint on the “Cherries” assignment gave you specific examples of how to do it. That provided a </a:t>
            </a:r>
            <a:r>
              <a:rPr lang="en-US" b="1" dirty="0" smtClean="0">
                <a:solidFill>
                  <a:schemeClr val="accent4"/>
                </a:solidFill>
              </a:rPr>
              <a:t>concrete</a:t>
            </a:r>
            <a:r>
              <a:rPr lang="en-US" dirty="0" smtClean="0"/>
              <a:t> example of the more </a:t>
            </a:r>
            <a:r>
              <a:rPr lang="en-US" b="1" dirty="0" smtClean="0">
                <a:solidFill>
                  <a:schemeClr val="accent4"/>
                </a:solidFill>
              </a:rPr>
              <a:t>abstract</a:t>
            </a:r>
            <a:r>
              <a:rPr lang="en-US" dirty="0" smtClean="0"/>
              <a:t> concept I was asking you to write about. The same is true in essay writing.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Defining the Academic Essay</a:t>
            </a:r>
            <a:endParaRPr lang="en-US" dirty="0">
              <a:solidFill>
                <a:schemeClr val="tx2">
                  <a:satMod val="130000"/>
                </a:schemeClr>
              </a:solidFill>
            </a:endParaRPr>
          </a:p>
        </p:txBody>
      </p:sp>
      <p:sp>
        <p:nvSpPr>
          <p:cNvPr id="14339" name="Content Placeholder 4"/>
          <p:cNvSpPr>
            <a:spLocks noGrp="1"/>
          </p:cNvSpPr>
          <p:nvPr>
            <p:ph sz="quarter" idx="1"/>
          </p:nvPr>
        </p:nvSpPr>
        <p:spPr>
          <a:xfrm>
            <a:off x="301625" y="1527175"/>
            <a:ext cx="8504238" cy="4572000"/>
          </a:xfrm>
        </p:spPr>
        <p:txBody>
          <a:bodyPr>
            <a:normAutofit/>
          </a:bodyPr>
          <a:lstStyle/>
          <a:p>
            <a:pPr marL="274320" indent="-274320" fontAlgn="auto">
              <a:spcBef>
                <a:spcPts val="600"/>
              </a:spcBef>
              <a:spcAft>
                <a:spcPts val="600"/>
              </a:spcAft>
              <a:buFont typeface="Wingdings 2"/>
              <a:buChar char=""/>
              <a:defRPr/>
            </a:pPr>
            <a:r>
              <a:rPr lang="en-US" dirty="0" smtClean="0"/>
              <a:t>The academic essay is composed of 3 parts: </a:t>
            </a:r>
            <a:r>
              <a:rPr lang="en-US" dirty="0" smtClean="0">
                <a:solidFill>
                  <a:schemeClr val="accent1"/>
                </a:solidFill>
              </a:rPr>
              <a:t>introduction</a:t>
            </a:r>
            <a:r>
              <a:rPr lang="en-US" dirty="0" smtClean="0"/>
              <a:t>, </a:t>
            </a:r>
            <a:r>
              <a:rPr lang="en-US" dirty="0" smtClean="0">
                <a:solidFill>
                  <a:schemeClr val="accent2"/>
                </a:solidFill>
              </a:rPr>
              <a:t>body</a:t>
            </a:r>
            <a:r>
              <a:rPr lang="en-US" dirty="0" smtClean="0"/>
              <a:t>, and </a:t>
            </a:r>
            <a:r>
              <a:rPr lang="en-US" dirty="0" smtClean="0">
                <a:solidFill>
                  <a:schemeClr val="accent6"/>
                </a:solidFill>
              </a:rPr>
              <a:t>conclusion</a:t>
            </a:r>
            <a:r>
              <a:rPr lang="en-US" dirty="0" smtClean="0"/>
              <a:t>.</a:t>
            </a:r>
          </a:p>
          <a:p>
            <a:pPr marL="274320" indent="-274320" fontAlgn="auto">
              <a:spcBef>
                <a:spcPts val="600"/>
              </a:spcBef>
              <a:spcAft>
                <a:spcPts val="600"/>
              </a:spcAft>
              <a:buFont typeface="Wingdings 2"/>
              <a:buChar char=""/>
              <a:defRPr/>
            </a:pPr>
            <a:r>
              <a:rPr lang="en-US" dirty="0" smtClean="0"/>
              <a:t>The </a:t>
            </a:r>
            <a:r>
              <a:rPr lang="en-US" dirty="0" smtClean="0">
                <a:solidFill>
                  <a:schemeClr val="accent1"/>
                </a:solidFill>
              </a:rPr>
              <a:t>purpose</a:t>
            </a:r>
            <a:r>
              <a:rPr lang="en-US" dirty="0" smtClean="0"/>
              <a:t> of the academic essay is to communicate your researched and objective views of a topic to a specific audience. </a:t>
            </a:r>
          </a:p>
          <a:p>
            <a:pPr marL="274320" indent="-274320" fontAlgn="auto">
              <a:spcBef>
                <a:spcPts val="600"/>
              </a:spcBef>
              <a:spcAft>
                <a:spcPts val="600"/>
              </a:spcAft>
              <a:buFont typeface="Wingdings 2"/>
              <a:buChar char=""/>
              <a:defRPr/>
            </a:pPr>
            <a:r>
              <a:rPr lang="en-US" dirty="0" smtClean="0"/>
              <a:t>Academic writing uses the </a:t>
            </a:r>
            <a:r>
              <a:rPr lang="en-US" dirty="0" smtClean="0">
                <a:solidFill>
                  <a:schemeClr val="accent1"/>
                </a:solidFill>
              </a:rPr>
              <a:t>Rhetorical Triangle </a:t>
            </a:r>
            <a:r>
              <a:rPr lang="en-US" dirty="0" smtClean="0"/>
              <a:t>to conceptualize the relationship of the text, the author, and the audience.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solidFill>
                  <a:srgbClr val="CA0064"/>
                </a:solidFill>
              </a:rPr>
              <a:t>Developing the Topic Sentence: Examples</a:t>
            </a:r>
          </a:p>
        </p:txBody>
      </p:sp>
      <p:sp>
        <p:nvSpPr>
          <p:cNvPr id="3" name="Content Placeholder 2"/>
          <p:cNvSpPr>
            <a:spLocks noGrp="1"/>
          </p:cNvSpPr>
          <p:nvPr>
            <p:ph sz="quarter" idx="1"/>
          </p:nvPr>
        </p:nvSpPr>
        <p:spPr>
          <a:xfrm>
            <a:off x="228600" y="1527175"/>
            <a:ext cx="8686800" cy="4572000"/>
          </a:xfrm>
        </p:spPr>
        <p:txBody>
          <a:bodyPr>
            <a:normAutofit fontScale="70000" lnSpcReduction="20000"/>
          </a:bodyPr>
          <a:lstStyle/>
          <a:p>
            <a:pPr marL="225425" indent="-225425" fontAlgn="auto">
              <a:spcBef>
                <a:spcPts val="600"/>
              </a:spcBef>
              <a:spcAft>
                <a:spcPts val="600"/>
              </a:spcAft>
              <a:buFont typeface="Wingdings 2"/>
              <a:buChar char=""/>
              <a:tabLst>
                <a:tab pos="225425" algn="l"/>
              </a:tabLst>
              <a:defRPr/>
            </a:pPr>
            <a:r>
              <a:rPr lang="en-US" dirty="0" smtClean="0"/>
              <a:t>Often, you are dealing with issues that are abstract only – like liberty, greed, bravery, etc. Since these can be interpreted in may ways, you must clarify how YOU are interpreting it for the reader. That happens in part in the explanation, but the example “seals the deal” by giving your reader an objective source that is concrete – they can look it up themselves if necessary. </a:t>
            </a:r>
          </a:p>
          <a:p>
            <a:pPr marL="225425" indent="-225425" fontAlgn="auto">
              <a:spcBef>
                <a:spcPts val="600"/>
              </a:spcBef>
              <a:spcAft>
                <a:spcPts val="600"/>
              </a:spcAft>
              <a:buFont typeface="Wingdings 2"/>
              <a:buChar char=""/>
              <a:tabLst>
                <a:tab pos="225425" algn="l"/>
              </a:tabLst>
              <a:defRPr/>
            </a:pPr>
            <a:r>
              <a:rPr lang="en-US" dirty="0" smtClean="0"/>
              <a:t>One big difference in ENG 1113 and ENG 1213 is the type of evidence to use. In ENG 1113, you could often depend completely on </a:t>
            </a:r>
            <a:r>
              <a:rPr lang="en-US" b="1" dirty="0" smtClean="0">
                <a:solidFill>
                  <a:schemeClr val="accent4"/>
                </a:solidFill>
              </a:rPr>
              <a:t>personal</a:t>
            </a:r>
            <a:r>
              <a:rPr lang="en-US" dirty="0" smtClean="0"/>
              <a:t> experience – first hand knowledge. In ENG 1213, you must rely on </a:t>
            </a:r>
            <a:r>
              <a:rPr lang="en-US" b="1" dirty="0" smtClean="0">
                <a:solidFill>
                  <a:schemeClr val="accent4"/>
                </a:solidFill>
              </a:rPr>
              <a:t>objective</a:t>
            </a:r>
            <a:r>
              <a:rPr lang="en-US" dirty="0" smtClean="0"/>
              <a:t> evidence – that which we can verify outside of the writer’s word for it. If you provide an example from your own life, but you have not established any verifiable expertise or credibility in the issue at hand, then it is really useless as academic evidence. </a:t>
            </a:r>
          </a:p>
          <a:p>
            <a:pPr marL="225425" indent="-225425" fontAlgn="auto">
              <a:spcBef>
                <a:spcPts val="600"/>
              </a:spcBef>
              <a:spcAft>
                <a:spcPts val="600"/>
              </a:spcAft>
              <a:buFont typeface="Wingdings 2"/>
              <a:buChar char=""/>
              <a:tabLst>
                <a:tab pos="225425" algn="l"/>
              </a:tabLst>
              <a:defRPr/>
            </a:pPr>
            <a:r>
              <a:rPr lang="en-US" dirty="0" smtClean="0"/>
              <a:t>Instead, go to an expert and find evidence that readers will consider credible. That’s where research comes in. Readers will not just “take your word for it.” They must be</a:t>
            </a:r>
            <a:r>
              <a:rPr lang="en-US" b="1" dirty="0" smtClean="0">
                <a:solidFill>
                  <a:schemeClr val="accent4"/>
                </a:solidFill>
              </a:rPr>
              <a:t> persuaded</a:t>
            </a:r>
            <a:r>
              <a:rPr lang="en-US" dirty="0" smtClean="0"/>
              <a:t>, and since they do not know you, you cannot depend on your </a:t>
            </a:r>
            <a:r>
              <a:rPr lang="en-US" b="1" dirty="0" smtClean="0">
                <a:solidFill>
                  <a:schemeClr val="accent1"/>
                </a:solidFill>
              </a:rPr>
              <a:t>ETHOS</a:t>
            </a:r>
            <a:r>
              <a:rPr lang="en-US" dirty="0" smtClean="0"/>
              <a:t> being persuasive enough in most arguments to win their trust.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solidFill>
                  <a:srgbClr val="CA0064"/>
                </a:solidFill>
              </a:rPr>
              <a:t>Developing the Topic Sentence: Examples</a:t>
            </a:r>
          </a:p>
        </p:txBody>
      </p:sp>
      <p:sp>
        <p:nvSpPr>
          <p:cNvPr id="3" name="Content Placeholder 2"/>
          <p:cNvSpPr>
            <a:spLocks noGrp="1"/>
          </p:cNvSpPr>
          <p:nvPr>
            <p:ph sz="quarter" idx="1"/>
          </p:nvPr>
        </p:nvSpPr>
        <p:spPr>
          <a:xfrm>
            <a:off x="301625" y="1527175"/>
            <a:ext cx="8504238" cy="4572000"/>
          </a:xfrm>
        </p:spPr>
        <p:txBody>
          <a:bodyPr>
            <a:normAutofit/>
          </a:bodyPr>
          <a:lstStyle/>
          <a:p>
            <a:pPr marL="0" indent="0" fontAlgn="auto">
              <a:spcAft>
                <a:spcPts val="0"/>
              </a:spcAft>
              <a:buFont typeface="Wingdings 2"/>
              <a:buNone/>
              <a:defRPr/>
            </a:pPr>
            <a:r>
              <a:rPr lang="en-US" dirty="0" smtClean="0"/>
              <a:t>Examples to back up your claim (thesis) include:</a:t>
            </a:r>
          </a:p>
          <a:p>
            <a:pPr marL="403225" lvl="1" indent="-236538" fontAlgn="auto">
              <a:spcBef>
                <a:spcPts val="600"/>
              </a:spcBef>
              <a:spcAft>
                <a:spcPts val="600"/>
              </a:spcAft>
              <a:buFont typeface="Wingdings"/>
              <a:buChar char=""/>
              <a:tabLst>
                <a:tab pos="403225" algn="l"/>
              </a:tabLst>
              <a:defRPr/>
            </a:pPr>
            <a:r>
              <a:rPr lang="en-US" dirty="0" smtClean="0"/>
              <a:t>References to the literature itself to show us where in the text you see this played out. You can do this by </a:t>
            </a:r>
            <a:r>
              <a:rPr lang="en-US" dirty="0" smtClean="0">
                <a:solidFill>
                  <a:schemeClr val="accent3"/>
                </a:solidFill>
              </a:rPr>
              <a:t>quoting </a:t>
            </a:r>
            <a:r>
              <a:rPr lang="en-US" dirty="0" smtClean="0"/>
              <a:t>or </a:t>
            </a:r>
            <a:r>
              <a:rPr lang="en-US" dirty="0" smtClean="0">
                <a:solidFill>
                  <a:schemeClr val="accent3"/>
                </a:solidFill>
              </a:rPr>
              <a:t>summarizing</a:t>
            </a:r>
            <a:r>
              <a:rPr lang="en-US" dirty="0" smtClean="0"/>
              <a:t>. Some assignments will only ask you to work with a primary source.  Can you prove your argument by explaining where you see this issue in the text itself? This is an interpretive argument and requires writers present examples from the text to support the point they are making, and then analyze how exactly these examples do prove it. You will use this technique in Essays 1 and 2 primarily.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solidFill>
                  <a:srgbClr val="CA0064"/>
                </a:solidFill>
              </a:rPr>
              <a:t>Developing the Topic Sentence: Examples</a:t>
            </a:r>
          </a:p>
        </p:txBody>
      </p:sp>
      <p:sp>
        <p:nvSpPr>
          <p:cNvPr id="3" name="Content Placeholder 2"/>
          <p:cNvSpPr>
            <a:spLocks noGrp="1"/>
          </p:cNvSpPr>
          <p:nvPr>
            <p:ph sz="quarter" idx="1"/>
          </p:nvPr>
        </p:nvSpPr>
        <p:spPr>
          <a:xfrm>
            <a:off x="301625" y="1527175"/>
            <a:ext cx="8504238" cy="4572000"/>
          </a:xfrm>
        </p:spPr>
        <p:txBody>
          <a:bodyPr>
            <a:normAutofit/>
          </a:bodyPr>
          <a:lstStyle/>
          <a:p>
            <a:pPr marL="0" indent="0" fontAlgn="auto">
              <a:spcAft>
                <a:spcPts val="0"/>
              </a:spcAft>
              <a:buFont typeface="Wingdings 2"/>
              <a:buNone/>
              <a:defRPr/>
            </a:pPr>
            <a:r>
              <a:rPr lang="en-US" dirty="0" smtClean="0"/>
              <a:t>Examples to back up your claim (thesis) include:</a:t>
            </a:r>
          </a:p>
          <a:p>
            <a:pPr marL="403225" lvl="1" indent="-236538" fontAlgn="auto">
              <a:spcBef>
                <a:spcPts val="600"/>
              </a:spcBef>
              <a:spcAft>
                <a:spcPts val="600"/>
              </a:spcAft>
              <a:buFont typeface="Wingdings"/>
              <a:buChar char=""/>
              <a:tabLst>
                <a:tab pos="403225" algn="l"/>
              </a:tabLst>
              <a:defRPr/>
            </a:pPr>
            <a:r>
              <a:rPr lang="en-US" dirty="0" smtClean="0"/>
              <a:t>Research that clearly proves the connections you are making between the issue or literature and the group your are targeting, like corporations in America. Not all essays require outside evidence. However, even if you are not required to find outside sources, if your particular argument cannot be proven by the references in the primary text alone, then you must back it up with outside evidence. That is ALWAYS the standard for this class.</a:t>
            </a:r>
          </a:p>
          <a:p>
            <a:pPr marL="403225" lvl="1" indent="-236538" fontAlgn="auto">
              <a:spcBef>
                <a:spcPts val="600"/>
              </a:spcBef>
              <a:spcAft>
                <a:spcPts val="600"/>
              </a:spcAft>
              <a:buFont typeface="Wingdings"/>
              <a:buChar char=""/>
              <a:tabLst>
                <a:tab pos="403225" algn="l"/>
              </a:tabLst>
              <a:defRPr/>
            </a:pPr>
            <a:r>
              <a:rPr lang="en-US" sz="2400" b="1" cap="small" dirty="0" smtClean="0">
                <a:solidFill>
                  <a:schemeClr val="accent3"/>
                </a:solidFill>
              </a:rPr>
              <a:t>Document via MLA </a:t>
            </a:r>
            <a:r>
              <a:rPr lang="en-US" sz="2800" b="1" cap="small" dirty="0" smtClean="0">
                <a:solidFill>
                  <a:schemeClr val="tx1"/>
                </a:solidFill>
              </a:rPr>
              <a:t>every</a:t>
            </a:r>
            <a:r>
              <a:rPr lang="en-US" sz="2400" b="1" cap="small" dirty="0" smtClean="0">
                <a:solidFill>
                  <a:schemeClr val="accent3"/>
                </a:solidFill>
              </a:rPr>
              <a:t> resource you use in your essay, whether quoted, summarized, or paraphrased. Even one slip can result in an F.</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solidFill>
                  <a:srgbClr val="CA0064"/>
                </a:solidFill>
              </a:rPr>
              <a:t>Developing the Topic Sentence: Examples</a:t>
            </a:r>
          </a:p>
        </p:txBody>
      </p:sp>
      <p:sp>
        <p:nvSpPr>
          <p:cNvPr id="35843" name="Content Placeholder 2"/>
          <p:cNvSpPr>
            <a:spLocks noGrp="1"/>
          </p:cNvSpPr>
          <p:nvPr>
            <p:ph sz="quarter" idx="1"/>
          </p:nvPr>
        </p:nvSpPr>
        <p:spPr>
          <a:xfrm>
            <a:off x="301625" y="1527175"/>
            <a:ext cx="8504238" cy="4572000"/>
          </a:xfrm>
        </p:spPr>
        <p:txBody>
          <a:bodyPr/>
          <a:lstStyle/>
          <a:p>
            <a:pPr marL="225425" indent="-225425">
              <a:tabLst>
                <a:tab pos="225425" algn="l"/>
              </a:tabLst>
            </a:pPr>
            <a:r>
              <a:rPr lang="en-US" smtClean="0"/>
              <a:t>It is crucial that you show your reader that your point is significant and effects more than just these few specific examples. You must somehow indicate that these are representative of a much larger group rather than the only examples of the problem.</a:t>
            </a:r>
          </a:p>
          <a:p>
            <a:pPr marL="569913" lvl="1" indent="-225425">
              <a:tabLst>
                <a:tab pos="225425" algn="l"/>
              </a:tabLst>
            </a:pPr>
            <a:r>
              <a:rPr lang="en-US" smtClean="0"/>
              <a:t>Preface the example(s) by indicating the breadth (how widespread) and depth (how significant and dug-in) of the problem. Then lead into the example with the clear transition that this is just one illustration of many that you could give. In some cases, you might provide more than one example if it is vital that you establish a pattern of behavior.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solidFill>
                  <a:srgbClr val="CA0064"/>
                </a:solidFill>
              </a:rPr>
              <a:t>Developing the Topic Sentence: Examples</a:t>
            </a:r>
          </a:p>
        </p:txBody>
      </p:sp>
      <p:sp>
        <p:nvSpPr>
          <p:cNvPr id="3" name="Content Placeholder 2"/>
          <p:cNvSpPr>
            <a:spLocks noGrp="1"/>
          </p:cNvSpPr>
          <p:nvPr>
            <p:ph sz="quarter" idx="1"/>
          </p:nvPr>
        </p:nvSpPr>
        <p:spPr>
          <a:xfrm>
            <a:off x="301625" y="1527175"/>
            <a:ext cx="8504238" cy="4572000"/>
          </a:xfrm>
        </p:spPr>
        <p:txBody>
          <a:bodyPr>
            <a:normAutofit lnSpcReduction="10000"/>
          </a:bodyPr>
          <a:lstStyle/>
          <a:p>
            <a:pPr marL="274320" lvl="1" indent="0" fontAlgn="auto">
              <a:spcAft>
                <a:spcPts val="0"/>
              </a:spcAft>
              <a:buFont typeface="Wingdings"/>
              <a:buNone/>
              <a:defRPr/>
            </a:pPr>
            <a:r>
              <a:rPr lang="en-US" dirty="0" smtClean="0"/>
              <a:t>For example, just doing something once or finding one person who has done it is not necessarily a crisis or systemic problem. You would need, in that case, to show more than one incident to prove how widespread or common this action is. </a:t>
            </a:r>
          </a:p>
          <a:p>
            <a:pPr marL="274320" lvl="1" indent="0" fontAlgn="auto">
              <a:spcAft>
                <a:spcPts val="0"/>
              </a:spcAft>
              <a:buFont typeface="Wingdings"/>
              <a:buNone/>
              <a:defRPr/>
            </a:pPr>
            <a:endParaRPr lang="en-US" dirty="0" smtClean="0"/>
          </a:p>
          <a:p>
            <a:pPr marL="274320" lvl="1" indent="0" fontAlgn="auto">
              <a:spcAft>
                <a:spcPts val="0"/>
              </a:spcAft>
              <a:buFont typeface="Wingdings"/>
              <a:buNone/>
              <a:defRPr/>
            </a:pPr>
            <a:r>
              <a:rPr lang="en-US" dirty="0" smtClean="0"/>
              <a:t>Or, you would need to include with the example a credible source that shows how common it is. If I gave an example of someone who is the epitome of corporate greed, I could also find evidence that shows the percentage of CEOs or upper management who make more than, say, 400 times what the average worker does in American corporations.  I would want to look for information that supports the stance that the gap between management and employee pay is too wide.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To Quote or Not to Quote…</a:t>
            </a:r>
            <a:endParaRPr lang="en-US" dirty="0">
              <a:solidFill>
                <a:schemeClr val="tx2">
                  <a:satMod val="130000"/>
                </a:schemeClr>
              </a:solidFill>
            </a:endParaRPr>
          </a:p>
        </p:txBody>
      </p:sp>
      <p:sp>
        <p:nvSpPr>
          <p:cNvPr id="3" name="Content Placeholder 2"/>
          <p:cNvSpPr>
            <a:spLocks noGrp="1"/>
          </p:cNvSpPr>
          <p:nvPr>
            <p:ph sz="quarter" idx="1"/>
          </p:nvPr>
        </p:nvSpPr>
        <p:spPr>
          <a:xfrm>
            <a:off x="304800" y="1447800"/>
            <a:ext cx="8629650" cy="4648200"/>
          </a:xfrm>
        </p:spPr>
        <p:txBody>
          <a:bodyPr>
            <a:normAutofit fontScale="85000" lnSpcReduction="20000"/>
          </a:bodyPr>
          <a:lstStyle/>
          <a:p>
            <a:pPr marL="365760" indent="-283464" fontAlgn="auto">
              <a:spcBef>
                <a:spcPts val="600"/>
              </a:spcBef>
              <a:spcAft>
                <a:spcPts val="600"/>
              </a:spcAft>
              <a:buFont typeface="Wingdings 2"/>
              <a:buChar char=""/>
              <a:defRPr/>
            </a:pPr>
            <a:r>
              <a:rPr lang="en-US" dirty="0" smtClean="0"/>
              <a:t>MLA cautions writers to devote no more than </a:t>
            </a:r>
            <a:r>
              <a:rPr lang="en-US" dirty="0" smtClean="0">
                <a:solidFill>
                  <a:schemeClr val="accent1"/>
                </a:solidFill>
              </a:rPr>
              <a:t>20% </a:t>
            </a:r>
            <a:r>
              <a:rPr lang="en-US" dirty="0" smtClean="0"/>
              <a:t>of the paper to quotations.</a:t>
            </a:r>
          </a:p>
          <a:p>
            <a:pPr marL="365760" indent="-283464" fontAlgn="auto">
              <a:spcBef>
                <a:spcPts val="600"/>
              </a:spcBef>
              <a:spcAft>
                <a:spcPts val="600"/>
              </a:spcAft>
              <a:buFont typeface="Wingdings 2"/>
              <a:buChar char=""/>
              <a:defRPr/>
            </a:pPr>
            <a:r>
              <a:rPr lang="en-US" dirty="0" smtClean="0">
                <a:solidFill>
                  <a:schemeClr val="accent1"/>
                </a:solidFill>
              </a:rPr>
              <a:t>Summary </a:t>
            </a:r>
            <a:r>
              <a:rPr lang="en-US" dirty="0" smtClean="0"/>
              <a:t>is usually the preferred method of incorporating outside sources in an essay because it allows for the writer to maintain personal voice, tone, and style.</a:t>
            </a:r>
          </a:p>
          <a:p>
            <a:pPr marL="365760" indent="-283464" fontAlgn="auto">
              <a:spcBef>
                <a:spcPts val="600"/>
              </a:spcBef>
              <a:spcAft>
                <a:spcPts val="600"/>
              </a:spcAft>
              <a:buFont typeface="Wingdings 2"/>
              <a:buChar char=""/>
              <a:defRPr/>
            </a:pPr>
            <a:r>
              <a:rPr lang="en-US" dirty="0" smtClean="0">
                <a:solidFill>
                  <a:schemeClr val="accent1"/>
                </a:solidFill>
              </a:rPr>
              <a:t>Quotations </a:t>
            </a:r>
            <a:r>
              <a:rPr lang="en-US" dirty="0" smtClean="0"/>
              <a:t>are powerful, though, when the words themselves reveal an important character trait, theme, perspective, etc.</a:t>
            </a:r>
          </a:p>
          <a:p>
            <a:pPr marL="365760" indent="-283464" fontAlgn="auto">
              <a:spcBef>
                <a:spcPts val="600"/>
              </a:spcBef>
              <a:spcAft>
                <a:spcPts val="600"/>
              </a:spcAft>
              <a:buFont typeface="Wingdings 2"/>
              <a:buChar char=""/>
              <a:defRPr/>
            </a:pPr>
            <a:r>
              <a:rPr lang="en-US" dirty="0" smtClean="0"/>
              <a:t>Another reason to use quotation is if the author’s words create an impact that helps make your point. If summary would lessen this impact, then you should turn to quotation.</a:t>
            </a:r>
          </a:p>
          <a:p>
            <a:pPr marL="365760" indent="-283464" fontAlgn="auto">
              <a:spcBef>
                <a:spcPts val="600"/>
              </a:spcBef>
              <a:spcAft>
                <a:spcPts val="600"/>
              </a:spcAft>
              <a:buFont typeface="Wingdings 2"/>
              <a:buChar char=""/>
              <a:defRPr/>
            </a:pPr>
            <a:r>
              <a:rPr lang="en-US" dirty="0" smtClean="0"/>
              <a:t>Whether summarizing or quoting, you must always use </a:t>
            </a:r>
            <a:r>
              <a:rPr lang="en-US" dirty="0" smtClean="0">
                <a:solidFill>
                  <a:schemeClr val="accent1"/>
                </a:solidFill>
              </a:rPr>
              <a:t>MLA documentation </a:t>
            </a:r>
            <a:r>
              <a:rPr lang="en-US" dirty="0" smtClean="0"/>
              <a:t>to credit the source. See your Troyka/Hesse handbook for more information about incorporating evidence into your essays and/or how to summarize or quote effectively.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Developing the Body</a:t>
            </a:r>
            <a:endParaRPr lang="en-US" dirty="0">
              <a:solidFill>
                <a:schemeClr val="tx2">
                  <a:satMod val="130000"/>
                </a:schemeClr>
              </a:solidFill>
            </a:endParaRPr>
          </a:p>
        </p:txBody>
      </p:sp>
      <p:sp>
        <p:nvSpPr>
          <p:cNvPr id="38915" name="Content Placeholder 2"/>
          <p:cNvSpPr>
            <a:spLocks noGrp="1"/>
          </p:cNvSpPr>
          <p:nvPr>
            <p:ph sz="quarter" idx="1"/>
          </p:nvPr>
        </p:nvSpPr>
        <p:spPr>
          <a:xfrm>
            <a:off x="304800" y="1447800"/>
            <a:ext cx="8629650" cy="4953000"/>
          </a:xfrm>
        </p:spPr>
        <p:txBody>
          <a:bodyPr/>
          <a:lstStyle/>
          <a:p>
            <a:pPr marL="365125" indent="-282575"/>
            <a:r>
              <a:rPr lang="en-US" smtClean="0">
                <a:solidFill>
                  <a:schemeClr val="accent1"/>
                </a:solidFill>
              </a:rPr>
              <a:t>Transition: </a:t>
            </a:r>
            <a:r>
              <a:rPr lang="en-US" smtClean="0"/>
              <a:t>This is the last step in a body paragraph. Transitions help wrap up the paragraph’s point and move the reader to the next stage of the essay.</a:t>
            </a:r>
          </a:p>
          <a:p>
            <a:pPr marL="365125" indent="-282575"/>
            <a:r>
              <a:rPr lang="en-US" smtClean="0"/>
              <a:t>Writers use transitions throughout the essay to create </a:t>
            </a:r>
            <a:r>
              <a:rPr lang="en-US" smtClean="0">
                <a:solidFill>
                  <a:schemeClr val="accent1"/>
                </a:solidFill>
              </a:rPr>
              <a:t>coherence</a:t>
            </a:r>
            <a:r>
              <a:rPr lang="en-US" smtClean="0"/>
              <a:t> and </a:t>
            </a:r>
            <a:r>
              <a:rPr lang="en-US" smtClean="0">
                <a:solidFill>
                  <a:schemeClr val="accent1"/>
                </a:solidFill>
              </a:rPr>
              <a:t>cohesion </a:t>
            </a:r>
            <a:r>
              <a:rPr lang="en-US" smtClean="0"/>
              <a:t>between their sentences, paragraphs, and ideas.</a:t>
            </a:r>
          </a:p>
          <a:p>
            <a:pPr marL="365125" indent="-282575"/>
            <a:r>
              <a:rPr lang="en-US" smtClean="0">
                <a:solidFill>
                  <a:schemeClr val="accent1"/>
                </a:solidFill>
              </a:rPr>
              <a:t>Examples: </a:t>
            </a:r>
            <a:r>
              <a:rPr lang="en-US" smtClean="0"/>
              <a:t>for example, on the other hand, first, next, after, two days later, before, in contrast, ultimately.</a:t>
            </a:r>
          </a:p>
          <a:p>
            <a:pPr marL="365125" indent="-282575"/>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The Conclusion</a:t>
            </a:r>
            <a:endParaRPr lang="en-US" dirty="0">
              <a:solidFill>
                <a:schemeClr val="tx2">
                  <a:satMod val="130000"/>
                </a:schemeClr>
              </a:solidFill>
            </a:endParaRPr>
          </a:p>
        </p:txBody>
      </p:sp>
      <p:sp>
        <p:nvSpPr>
          <p:cNvPr id="39939" name="Content Placeholder 2"/>
          <p:cNvSpPr>
            <a:spLocks noGrp="1"/>
          </p:cNvSpPr>
          <p:nvPr>
            <p:ph sz="quarter" idx="1"/>
          </p:nvPr>
        </p:nvSpPr>
        <p:spPr>
          <a:xfrm>
            <a:off x="301625" y="1527175"/>
            <a:ext cx="8504238" cy="4572000"/>
          </a:xfrm>
        </p:spPr>
        <p:txBody>
          <a:bodyPr/>
          <a:lstStyle/>
          <a:p>
            <a:pPr marL="365125" indent="-282575"/>
            <a:r>
              <a:rPr lang="en-US" smtClean="0"/>
              <a:t>This paragraph ends the essay. The first element in a conclusion is traditionally a </a:t>
            </a:r>
            <a:r>
              <a:rPr lang="en-US" smtClean="0">
                <a:solidFill>
                  <a:schemeClr val="accent1"/>
                </a:solidFill>
              </a:rPr>
              <a:t>restatement </a:t>
            </a:r>
            <a:r>
              <a:rPr lang="en-US" smtClean="0"/>
              <a:t>of the thesis. You never copy the thesis exactly as it appears in the introduction, but you do want to remind your reader of the overall point of your essay.</a:t>
            </a:r>
          </a:p>
          <a:p>
            <a:pPr marL="365125" indent="-282575"/>
            <a:r>
              <a:rPr lang="en-US" smtClean="0"/>
              <a:t>Your conclusion is a place to show the </a:t>
            </a:r>
            <a:r>
              <a:rPr lang="en-US" smtClean="0">
                <a:solidFill>
                  <a:schemeClr val="accent1"/>
                </a:solidFill>
              </a:rPr>
              <a:t>significance </a:t>
            </a:r>
            <a:r>
              <a:rPr lang="en-US" smtClean="0"/>
              <a:t>of your thesis – why your interpretation is important or unique.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MLA Style Documentation</a:t>
            </a:r>
            <a:endParaRPr lang="en-US" dirty="0">
              <a:solidFill>
                <a:schemeClr val="tx2">
                  <a:satMod val="130000"/>
                </a:schemeClr>
              </a:solidFill>
            </a:endParaRPr>
          </a:p>
        </p:txBody>
      </p:sp>
      <p:sp>
        <p:nvSpPr>
          <p:cNvPr id="40963" name="Content Placeholder 2"/>
          <p:cNvSpPr>
            <a:spLocks noGrp="1"/>
          </p:cNvSpPr>
          <p:nvPr>
            <p:ph sz="quarter" idx="1"/>
          </p:nvPr>
        </p:nvSpPr>
        <p:spPr>
          <a:xfrm>
            <a:off x="301625" y="1527175"/>
            <a:ext cx="8504238" cy="4572000"/>
          </a:xfrm>
        </p:spPr>
        <p:txBody>
          <a:bodyPr/>
          <a:lstStyle/>
          <a:p>
            <a:pPr marL="365125" indent="-282575"/>
            <a:r>
              <a:rPr lang="en-US" smtClean="0"/>
              <a:t>Throughout your essay, you will be documenting your sources using MLA style. Please refer to the PowerPoint presentation “MLA Documentation for Literary Classes” available on the website.</a:t>
            </a:r>
          </a:p>
          <a:p>
            <a:pPr marL="365125" indent="-282575"/>
            <a:r>
              <a:rPr lang="en-US" smtClean="0"/>
              <a:t>Remember:</a:t>
            </a:r>
          </a:p>
          <a:p>
            <a:pPr marL="639763" lvl="1" indent="-236538">
              <a:buFont typeface="Verdana" pitchFamily="34" charset="0"/>
              <a:buChar char="◦"/>
            </a:pPr>
            <a:r>
              <a:rPr lang="en-US" smtClean="0"/>
              <a:t>All sources in your essay need a </a:t>
            </a:r>
            <a:r>
              <a:rPr lang="en-US" smtClean="0">
                <a:solidFill>
                  <a:schemeClr val="accent1"/>
                </a:solidFill>
              </a:rPr>
              <a:t>parenthetical notation</a:t>
            </a:r>
            <a:r>
              <a:rPr lang="en-US" smtClean="0"/>
              <a:t>, the </a:t>
            </a:r>
            <a:r>
              <a:rPr lang="en-US" smtClean="0">
                <a:solidFill>
                  <a:schemeClr val="accent1"/>
                </a:solidFill>
              </a:rPr>
              <a:t>signal-out.</a:t>
            </a:r>
          </a:p>
          <a:p>
            <a:pPr marL="639763" lvl="1" indent="-236538">
              <a:buFont typeface="Verdana" pitchFamily="34" charset="0"/>
              <a:buChar char="◦"/>
            </a:pPr>
            <a:r>
              <a:rPr lang="en-US" smtClean="0"/>
              <a:t>All sources must be documented on the </a:t>
            </a:r>
            <a:r>
              <a:rPr lang="en-US" smtClean="0">
                <a:solidFill>
                  <a:schemeClr val="accent1"/>
                </a:solidFill>
              </a:rPr>
              <a:t>works cited page </a:t>
            </a:r>
            <a:r>
              <a:rPr lang="en-US" smtClean="0"/>
              <a:t>at the end of the essay.</a:t>
            </a:r>
          </a:p>
          <a:p>
            <a:pPr marL="639763" lvl="1" indent="-236538">
              <a:buFont typeface="Verdana" pitchFamily="34" charset="0"/>
              <a:buChar char="◦"/>
            </a:pPr>
            <a:r>
              <a:rPr lang="en-US" smtClean="0"/>
              <a:t>Failure to do this will result in </a:t>
            </a:r>
            <a:r>
              <a:rPr lang="en-US" smtClean="0">
                <a:solidFill>
                  <a:schemeClr val="accent1"/>
                </a:solidFill>
              </a:rPr>
              <a:t>plagiarism.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Grammar &amp; Mechanics</a:t>
            </a:r>
            <a:endParaRPr lang="en-US" dirty="0">
              <a:solidFill>
                <a:schemeClr val="tx2">
                  <a:satMod val="130000"/>
                </a:schemeClr>
              </a:solidFill>
            </a:endParaRPr>
          </a:p>
        </p:txBody>
      </p:sp>
      <p:sp>
        <p:nvSpPr>
          <p:cNvPr id="41987" name="Content Placeholder 2"/>
          <p:cNvSpPr>
            <a:spLocks noGrp="1"/>
          </p:cNvSpPr>
          <p:nvPr>
            <p:ph sz="quarter" idx="1"/>
          </p:nvPr>
        </p:nvSpPr>
        <p:spPr>
          <a:xfrm>
            <a:off x="304800" y="1447800"/>
            <a:ext cx="8629650" cy="5105400"/>
          </a:xfrm>
        </p:spPr>
        <p:txBody>
          <a:bodyPr/>
          <a:lstStyle/>
          <a:p>
            <a:pPr marL="365125" indent="-282575"/>
            <a:r>
              <a:rPr lang="en-US" smtClean="0"/>
              <a:t>College-level writing requires proficiency in grammar and mechanics.</a:t>
            </a:r>
          </a:p>
          <a:p>
            <a:pPr marL="365125" indent="-282575"/>
            <a:r>
              <a:rPr lang="en-US" smtClean="0"/>
              <a:t>The diction level for college writing is formal or relaxed formal (allows for contractions).</a:t>
            </a:r>
          </a:p>
          <a:p>
            <a:pPr marL="365125" indent="-282575"/>
            <a:r>
              <a:rPr lang="en-US" smtClean="0"/>
              <a:t>Students must </a:t>
            </a:r>
            <a:r>
              <a:rPr lang="en-US" smtClean="0">
                <a:solidFill>
                  <a:schemeClr val="accent1"/>
                </a:solidFill>
              </a:rPr>
              <a:t>revise </a:t>
            </a:r>
            <a:r>
              <a:rPr lang="en-US" smtClean="0"/>
              <a:t>(reconsider their thesis, organization, use of examples, etc.), </a:t>
            </a:r>
            <a:r>
              <a:rPr lang="en-US" smtClean="0">
                <a:solidFill>
                  <a:schemeClr val="accent1"/>
                </a:solidFill>
              </a:rPr>
              <a:t>edit</a:t>
            </a:r>
            <a:r>
              <a:rPr lang="en-US" smtClean="0">
                <a:solidFill>
                  <a:schemeClr val="bg2"/>
                </a:solidFill>
              </a:rPr>
              <a:t> </a:t>
            </a:r>
            <a:r>
              <a:rPr lang="en-US" smtClean="0"/>
              <a:t>(check for spelling mistakes, sentence errors, formatting errors), and </a:t>
            </a:r>
            <a:r>
              <a:rPr lang="en-US" smtClean="0">
                <a:solidFill>
                  <a:schemeClr val="accent1"/>
                </a:solidFill>
              </a:rPr>
              <a:t>check MLA. </a:t>
            </a:r>
            <a:r>
              <a:rPr lang="en-US" smtClean="0"/>
              <a:t>These should be separate steps.</a:t>
            </a:r>
            <a:endParaRPr lang="en-US" smtClean="0">
              <a:solidFill>
                <a:schemeClr val="bg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800600" y="1371600"/>
            <a:ext cx="4038600" cy="4681538"/>
          </a:xfrm>
        </p:spPr>
        <p:txBody>
          <a:bodyPr>
            <a:normAutofit fontScale="70000" lnSpcReduction="20000"/>
          </a:bodyPr>
          <a:lstStyle/>
          <a:p>
            <a:pPr marL="274320" indent="-274320" fontAlgn="auto">
              <a:spcAft>
                <a:spcPts val="0"/>
              </a:spcAft>
              <a:buFont typeface="Wingdings 2"/>
              <a:buNone/>
              <a:defRPr/>
            </a:pPr>
            <a:r>
              <a:rPr lang="en-US" b="1" dirty="0" smtClean="0">
                <a:solidFill>
                  <a:schemeClr val="accent2"/>
                </a:solidFill>
              </a:rPr>
              <a:t>TEXT / LOGOS</a:t>
            </a:r>
          </a:p>
          <a:p>
            <a:pPr marL="0" indent="0" fontAlgn="auto">
              <a:spcAft>
                <a:spcPts val="0"/>
              </a:spcAft>
              <a:buFont typeface="Wingdings 2"/>
              <a:buNone/>
              <a:defRPr/>
            </a:pPr>
            <a:r>
              <a:rPr lang="en-US" dirty="0" smtClean="0"/>
              <a:t>This is the most important part of the academic essay. It is objective, relying on </a:t>
            </a:r>
            <a:r>
              <a:rPr lang="en-US" b="1" dirty="0" smtClean="0">
                <a:solidFill>
                  <a:schemeClr val="accent6"/>
                </a:solidFill>
              </a:rPr>
              <a:t>credible evidence </a:t>
            </a:r>
            <a:r>
              <a:rPr lang="en-US" dirty="0" smtClean="0"/>
              <a:t>to support the thesis rather than personal opinion or experience, or emotion to convince the reader.</a:t>
            </a:r>
          </a:p>
          <a:p>
            <a:pPr marL="365760" indent="-283464" fontAlgn="auto">
              <a:spcAft>
                <a:spcPts val="600"/>
              </a:spcAft>
              <a:buFont typeface="Wingdings 2"/>
              <a:buChar char=""/>
              <a:defRPr/>
            </a:pPr>
            <a:r>
              <a:rPr lang="en-US" dirty="0" smtClean="0"/>
              <a:t>Supporting your position on an issue is vital. Academic essays do not rely on </a:t>
            </a:r>
            <a:r>
              <a:rPr lang="en-US" i="1" dirty="0" smtClean="0">
                <a:solidFill>
                  <a:schemeClr val="accent2"/>
                </a:solidFill>
              </a:rPr>
              <a:t>opinion</a:t>
            </a:r>
            <a:r>
              <a:rPr lang="en-US" i="1" dirty="0" smtClean="0"/>
              <a:t> </a:t>
            </a:r>
            <a:r>
              <a:rPr lang="en-US" dirty="0" smtClean="0"/>
              <a:t>but demand </a:t>
            </a:r>
            <a:r>
              <a:rPr lang="en-US" i="1" dirty="0" smtClean="0">
                <a:solidFill>
                  <a:schemeClr val="accent2"/>
                </a:solidFill>
              </a:rPr>
              <a:t>logical evidence (LOGOS)</a:t>
            </a:r>
            <a:r>
              <a:rPr lang="en-US" dirty="0" smtClean="0">
                <a:solidFill>
                  <a:schemeClr val="accent2"/>
                </a:solidFill>
              </a:rPr>
              <a:t>.</a:t>
            </a:r>
          </a:p>
          <a:p>
            <a:pPr marL="365760" indent="-283464" fontAlgn="auto">
              <a:spcAft>
                <a:spcPts val="600"/>
              </a:spcAft>
              <a:buFont typeface="Wingdings 2"/>
              <a:buChar char=""/>
              <a:defRPr/>
            </a:pPr>
            <a:r>
              <a:rPr lang="en-US" dirty="0" smtClean="0"/>
              <a:t>Some assignments require the writer only deal with </a:t>
            </a:r>
            <a:r>
              <a:rPr lang="en-US" dirty="0" smtClean="0">
                <a:solidFill>
                  <a:schemeClr val="accent2"/>
                </a:solidFill>
              </a:rPr>
              <a:t>primary sources</a:t>
            </a:r>
            <a:r>
              <a:rPr lang="en-US" dirty="0" smtClean="0"/>
              <a:t>.  A primary source would be the work you are asked to interpret or respond to. An essay on Plato’s </a:t>
            </a:r>
            <a:r>
              <a:rPr lang="en-US" i="1" dirty="0" smtClean="0"/>
              <a:t>Republic </a:t>
            </a:r>
            <a:r>
              <a:rPr lang="en-US" dirty="0" smtClean="0"/>
              <a:t>would use the </a:t>
            </a:r>
            <a:r>
              <a:rPr lang="en-US" i="1" dirty="0" smtClean="0"/>
              <a:t>Republic</a:t>
            </a:r>
            <a:r>
              <a:rPr lang="en-US" dirty="0" smtClean="0"/>
              <a:t> as a primary source.</a:t>
            </a:r>
          </a:p>
          <a:p>
            <a:pPr marL="0" indent="0" fontAlgn="auto">
              <a:spcAft>
                <a:spcPts val="0"/>
              </a:spcAft>
              <a:buFont typeface="Wingdings 2"/>
              <a:buNone/>
              <a:defRPr/>
            </a:pPr>
            <a:endParaRPr lang="en-US" dirty="0" smtClean="0"/>
          </a:p>
          <a:p>
            <a:pPr marL="274320" indent="-274320" fontAlgn="auto">
              <a:spcAft>
                <a:spcPts val="0"/>
              </a:spcAft>
              <a:buFont typeface="Wingdings 2"/>
              <a:buChar char=""/>
              <a:defRPr/>
            </a:pPr>
            <a:endParaRPr lang="en-US" dirty="0"/>
          </a:p>
        </p:txBody>
      </p:sp>
      <p:cxnSp>
        <p:nvCxnSpPr>
          <p:cNvPr id="9" name="Elbow Connector 8"/>
          <p:cNvCxnSpPr/>
          <p:nvPr/>
        </p:nvCxnSpPr>
        <p:spPr>
          <a:xfrm flipV="1">
            <a:off x="2819400" y="1676400"/>
            <a:ext cx="2057400" cy="9144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Grammar &amp; Mechanics</a:t>
            </a:r>
            <a:endParaRPr lang="en-US" dirty="0">
              <a:solidFill>
                <a:schemeClr val="tx2">
                  <a:satMod val="130000"/>
                </a:schemeClr>
              </a:solidFill>
            </a:endParaRPr>
          </a:p>
        </p:txBody>
      </p:sp>
      <p:sp>
        <p:nvSpPr>
          <p:cNvPr id="3" name="Content Placeholder 2"/>
          <p:cNvSpPr>
            <a:spLocks noGrp="1"/>
          </p:cNvSpPr>
          <p:nvPr>
            <p:ph sz="quarter" idx="1"/>
          </p:nvPr>
        </p:nvSpPr>
        <p:spPr>
          <a:xfrm>
            <a:off x="304800" y="1371600"/>
            <a:ext cx="8629650" cy="5181600"/>
          </a:xfrm>
        </p:spPr>
        <p:txBody>
          <a:bodyPr>
            <a:normAutofit lnSpcReduction="10000"/>
          </a:bodyPr>
          <a:lstStyle/>
          <a:p>
            <a:pPr marL="365760" indent="-283464" fontAlgn="auto">
              <a:spcAft>
                <a:spcPts val="0"/>
              </a:spcAft>
              <a:buFont typeface="Wingdings 2"/>
              <a:buChar char=""/>
              <a:defRPr/>
            </a:pPr>
            <a:r>
              <a:rPr lang="en-US" dirty="0" smtClean="0"/>
              <a:t>The five most common grammar mistakes students make are:</a:t>
            </a:r>
          </a:p>
          <a:p>
            <a:pPr marL="640080" lvl="1" indent="-237744" fontAlgn="auto">
              <a:spcAft>
                <a:spcPts val="0"/>
              </a:spcAft>
              <a:buFont typeface="Wingdings"/>
              <a:buChar char=""/>
              <a:defRPr/>
            </a:pPr>
            <a:r>
              <a:rPr lang="en-US" dirty="0" smtClean="0">
                <a:solidFill>
                  <a:schemeClr val="accent6"/>
                </a:solidFill>
              </a:rPr>
              <a:t>Sentence boundary errors: </a:t>
            </a:r>
            <a:r>
              <a:rPr lang="en-US" dirty="0" smtClean="0"/>
              <a:t>comma splices, run-ons, and fragments.</a:t>
            </a:r>
          </a:p>
          <a:p>
            <a:pPr marL="640080" lvl="1" indent="-237744" fontAlgn="auto">
              <a:spcAft>
                <a:spcPts val="0"/>
              </a:spcAft>
              <a:buFont typeface="Wingdings"/>
              <a:buChar char=""/>
              <a:defRPr/>
            </a:pPr>
            <a:r>
              <a:rPr lang="en-US" dirty="0" smtClean="0">
                <a:solidFill>
                  <a:schemeClr val="accent6"/>
                </a:solidFill>
              </a:rPr>
              <a:t>Point of view errors: </a:t>
            </a:r>
            <a:r>
              <a:rPr lang="en-US" dirty="0" smtClean="0"/>
              <a:t>Students use 1</a:t>
            </a:r>
            <a:r>
              <a:rPr lang="en-US" baseline="30000" dirty="0" smtClean="0"/>
              <a:t>st</a:t>
            </a:r>
            <a:r>
              <a:rPr lang="en-US" dirty="0" smtClean="0"/>
              <a:t> or 2</a:t>
            </a:r>
            <a:r>
              <a:rPr lang="en-US" baseline="30000" dirty="0" smtClean="0"/>
              <a:t>nd</a:t>
            </a:r>
            <a:r>
              <a:rPr lang="en-US" dirty="0" smtClean="0"/>
              <a:t> person when they should only use 3</a:t>
            </a:r>
            <a:r>
              <a:rPr lang="en-US" baseline="30000" dirty="0" smtClean="0"/>
              <a:t>rd</a:t>
            </a:r>
            <a:r>
              <a:rPr lang="en-US" dirty="0" smtClean="0"/>
              <a:t> person in literary essays unless the assignment specifies otherwise.</a:t>
            </a:r>
          </a:p>
          <a:p>
            <a:pPr marL="640080" lvl="1" indent="-237744" fontAlgn="auto">
              <a:spcAft>
                <a:spcPts val="0"/>
              </a:spcAft>
              <a:buFont typeface="Wingdings"/>
              <a:buChar char=""/>
              <a:defRPr/>
            </a:pPr>
            <a:r>
              <a:rPr lang="en-US" dirty="0" smtClean="0">
                <a:solidFill>
                  <a:schemeClr val="accent6"/>
                </a:solidFill>
              </a:rPr>
              <a:t>Wordiness: </a:t>
            </a:r>
            <a:r>
              <a:rPr lang="en-US" dirty="0" smtClean="0"/>
              <a:t>student writing rambles, is full of redundancies, does not use precise language.</a:t>
            </a:r>
          </a:p>
          <a:p>
            <a:pPr marL="640080" lvl="1" indent="-237744" fontAlgn="auto">
              <a:spcAft>
                <a:spcPts val="0"/>
              </a:spcAft>
              <a:buFont typeface="Wingdings"/>
              <a:buChar char=""/>
              <a:defRPr/>
            </a:pPr>
            <a:r>
              <a:rPr lang="en-US" dirty="0" smtClean="0">
                <a:solidFill>
                  <a:schemeClr val="accent6"/>
                </a:solidFill>
              </a:rPr>
              <a:t>Poor verb choice: </a:t>
            </a:r>
            <a:r>
              <a:rPr lang="en-US" dirty="0" smtClean="0"/>
              <a:t>overuse of the verbs to be, to do, to get, to have. Students overlook more interesting and precise verb choices.</a:t>
            </a:r>
          </a:p>
          <a:p>
            <a:pPr marL="640080" lvl="1" indent="-237744" fontAlgn="auto">
              <a:spcAft>
                <a:spcPts val="0"/>
              </a:spcAft>
              <a:buFont typeface="Wingdings"/>
              <a:buChar char=""/>
              <a:defRPr/>
            </a:pPr>
            <a:r>
              <a:rPr lang="en-US" dirty="0" smtClean="0">
                <a:solidFill>
                  <a:schemeClr val="accent6"/>
                </a:solidFill>
              </a:rPr>
              <a:t>Poor proofreading: </a:t>
            </a:r>
            <a:r>
              <a:rPr lang="en-US" dirty="0" smtClean="0"/>
              <a:t>students do not spell check or edit their writing for mistakes.</a:t>
            </a:r>
          </a:p>
          <a:p>
            <a:pPr marL="640080" lvl="1" indent="-237744" fontAlgn="auto">
              <a:spcAft>
                <a:spcPts val="0"/>
              </a:spcAft>
              <a:buFont typeface="Verdana"/>
              <a:buChar char="◦"/>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tx2">
                    <a:satMod val="130000"/>
                  </a:schemeClr>
                </a:solidFill>
              </a:rPr>
              <a:t>Use Class Resources!!</a:t>
            </a:r>
            <a:endParaRPr lang="en-US" dirty="0">
              <a:solidFill>
                <a:schemeClr val="tx2">
                  <a:satMod val="130000"/>
                </a:schemeClr>
              </a:solidFill>
            </a:endParaRPr>
          </a:p>
        </p:txBody>
      </p:sp>
      <p:sp>
        <p:nvSpPr>
          <p:cNvPr id="31747" name="Content Placeholder 2"/>
          <p:cNvSpPr>
            <a:spLocks noGrp="1"/>
          </p:cNvSpPr>
          <p:nvPr>
            <p:ph sz="quarter" idx="1"/>
          </p:nvPr>
        </p:nvSpPr>
        <p:spPr>
          <a:xfrm>
            <a:off x="301625" y="1527175"/>
            <a:ext cx="8504238" cy="4572000"/>
          </a:xfrm>
        </p:spPr>
        <p:txBody>
          <a:bodyPr>
            <a:normAutofit fontScale="92500" lnSpcReduction="20000"/>
          </a:bodyPr>
          <a:lstStyle/>
          <a:p>
            <a:pPr marL="274320" indent="-274320" fontAlgn="auto">
              <a:spcAft>
                <a:spcPts val="600"/>
              </a:spcAft>
              <a:buFont typeface="Wingdings 2"/>
              <a:buChar char=""/>
              <a:defRPr/>
            </a:pPr>
            <a:r>
              <a:rPr lang="en-US" dirty="0" smtClean="0"/>
              <a:t>For help with these problems, check out the class web page (not WebCT) on writing the academic essay. There are handouts, guides, and links to all Power Point presentations as well as outside sources: </a:t>
            </a:r>
            <a:r>
              <a:rPr lang="en-US" dirty="0" smtClean="0">
                <a:hlinkClick r:id="rId3"/>
              </a:rPr>
              <a:t>http://www.kellimcbride.com/1213online.htm</a:t>
            </a:r>
            <a:endParaRPr lang="en-US" dirty="0" smtClean="0"/>
          </a:p>
          <a:p>
            <a:pPr marL="274320" indent="-274320" fontAlgn="auto">
              <a:spcAft>
                <a:spcPts val="600"/>
              </a:spcAft>
              <a:buFont typeface="Wingdings 2"/>
              <a:buChar char=""/>
              <a:defRPr/>
            </a:pPr>
            <a:r>
              <a:rPr lang="en-US" dirty="0" smtClean="0"/>
              <a:t>Your </a:t>
            </a:r>
            <a:r>
              <a:rPr lang="en-US" u="sng" dirty="0" smtClean="0"/>
              <a:t>QA Compact</a:t>
            </a:r>
            <a:r>
              <a:rPr lang="en-US" dirty="0" smtClean="0"/>
              <a:t> handbook also provides valuable information to help you with all aspects of this class.</a:t>
            </a:r>
          </a:p>
          <a:p>
            <a:pPr marL="274320" indent="-274320" fontAlgn="auto">
              <a:spcAft>
                <a:spcPts val="600"/>
              </a:spcAft>
              <a:buFont typeface="Wingdings 2"/>
              <a:buChar char=""/>
              <a:defRPr/>
            </a:pPr>
            <a:r>
              <a:rPr lang="en-US" dirty="0" smtClean="0"/>
              <a:t>In ENG 1213, grammar and mechanics are your responsibilities, as is basic essay structure. If you do not understand a term I use, then look in your class resources first, try to find an answer in the Internet or our class web page, and then ask me if you cannot find the answer or you are unsure if you have the correct answer.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800600" y="1371600"/>
            <a:ext cx="4114800" cy="4876800"/>
          </a:xfrm>
        </p:spPr>
        <p:txBody>
          <a:bodyPr>
            <a:normAutofit/>
          </a:bodyPr>
          <a:lstStyle/>
          <a:p>
            <a:pPr marL="274320" indent="-274320" fontAlgn="auto">
              <a:spcAft>
                <a:spcPts val="0"/>
              </a:spcAft>
              <a:buFont typeface="Wingdings 2"/>
              <a:buNone/>
              <a:defRPr/>
            </a:pPr>
            <a:r>
              <a:rPr lang="en-US" b="1" dirty="0" smtClean="0">
                <a:solidFill>
                  <a:schemeClr val="accent2"/>
                </a:solidFill>
              </a:rPr>
              <a:t>TEXT / LOGOS</a:t>
            </a:r>
          </a:p>
          <a:p>
            <a:pPr marL="174625" indent="-174625" fontAlgn="auto">
              <a:spcAft>
                <a:spcPts val="600"/>
              </a:spcAft>
              <a:buFont typeface="Wingdings 2"/>
              <a:buChar char=""/>
              <a:tabLst>
                <a:tab pos="174625" algn="l"/>
              </a:tabLst>
              <a:defRPr/>
            </a:pPr>
            <a:r>
              <a:rPr lang="en-US" sz="2100" dirty="0" smtClean="0"/>
              <a:t>Some assignments require </a:t>
            </a:r>
            <a:r>
              <a:rPr lang="en-US" sz="2100" dirty="0" smtClean="0">
                <a:solidFill>
                  <a:schemeClr val="accent2"/>
                </a:solidFill>
              </a:rPr>
              <a:t>secondary sources </a:t>
            </a:r>
            <a:r>
              <a:rPr lang="en-US" sz="2100" dirty="0" smtClean="0"/>
              <a:t>– those written about the primary source or about the particular issue being discussed. An essay on </a:t>
            </a:r>
            <a:r>
              <a:rPr lang="en-US" sz="2100" i="1" dirty="0" smtClean="0"/>
              <a:t>Hamlet</a:t>
            </a:r>
            <a:r>
              <a:rPr lang="en-US" sz="2100" dirty="0" smtClean="0"/>
              <a:t> would use books, articles, videos, and reference works about literature, Shakespeare, </a:t>
            </a:r>
            <a:r>
              <a:rPr lang="en-US" sz="2100" i="1" dirty="0" smtClean="0"/>
              <a:t>Hamlet</a:t>
            </a:r>
            <a:r>
              <a:rPr lang="en-US" sz="2100" dirty="0" smtClean="0"/>
              <a:t>, or other relevant topics to support the writer’s interpretation.</a:t>
            </a:r>
          </a:p>
        </p:txBody>
      </p:sp>
      <p:cxnSp>
        <p:nvCxnSpPr>
          <p:cNvPr id="9" name="Elbow Connector 8"/>
          <p:cNvCxnSpPr/>
          <p:nvPr/>
        </p:nvCxnSpPr>
        <p:spPr>
          <a:xfrm flipV="1">
            <a:off x="2819400" y="1676400"/>
            <a:ext cx="2057400" cy="9144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800600" y="1371600"/>
            <a:ext cx="4114800" cy="4876800"/>
          </a:xfrm>
        </p:spPr>
        <p:txBody>
          <a:bodyPr>
            <a:normAutofit fontScale="92500" lnSpcReduction="10000"/>
          </a:bodyPr>
          <a:lstStyle/>
          <a:p>
            <a:pPr marL="274320" indent="-274320" fontAlgn="auto">
              <a:spcAft>
                <a:spcPts val="0"/>
              </a:spcAft>
              <a:buFont typeface="Wingdings 2"/>
              <a:buNone/>
              <a:defRPr/>
            </a:pPr>
            <a:r>
              <a:rPr lang="en-US" b="1" dirty="0" smtClean="0">
                <a:solidFill>
                  <a:schemeClr val="accent2"/>
                </a:solidFill>
              </a:rPr>
              <a:t>TEXT / LOGOS</a:t>
            </a:r>
          </a:p>
          <a:p>
            <a:pPr marL="166688" indent="-166688" fontAlgn="auto">
              <a:spcAft>
                <a:spcPts val="600"/>
              </a:spcAft>
              <a:buFont typeface="Wingdings 2"/>
              <a:buChar char=""/>
              <a:defRPr/>
            </a:pPr>
            <a:r>
              <a:rPr lang="en-US" sz="1800" dirty="0" smtClean="0"/>
              <a:t>General reference works, like </a:t>
            </a:r>
            <a:r>
              <a:rPr lang="en-US" sz="1800" u="sng" dirty="0" smtClean="0"/>
              <a:t>Wikipedia</a:t>
            </a:r>
            <a:r>
              <a:rPr lang="en-US" sz="1800" dirty="0" smtClean="0"/>
              <a:t>, </a:t>
            </a:r>
            <a:r>
              <a:rPr lang="en-US" sz="1800" u="sng" dirty="0" smtClean="0"/>
              <a:t>Webster’s Dictionary</a:t>
            </a:r>
            <a:r>
              <a:rPr lang="en-US" sz="1800" dirty="0" smtClean="0"/>
              <a:t>, or the </a:t>
            </a:r>
            <a:r>
              <a:rPr lang="en-US" sz="1800" u="sng" dirty="0" smtClean="0"/>
              <a:t>World Book </a:t>
            </a:r>
            <a:r>
              <a:rPr lang="en-US" sz="1800" dirty="0" smtClean="0"/>
              <a:t>encyclopedia are not considered academic sources. They are too general and usually provide common knowledge only, so they do not truly rate as research, or they have issues with timeliness, target audience, and credibility. For example, </a:t>
            </a:r>
            <a:r>
              <a:rPr lang="en-US" sz="1800" u="sng" dirty="0" smtClean="0"/>
              <a:t>Wikipedia</a:t>
            </a:r>
            <a:r>
              <a:rPr lang="en-US" sz="1800" dirty="0" smtClean="0"/>
              <a:t> has credibility issues because anyone can post information in a wiki. It can take weeks for the person in charge of that entry to verify the info. Plus, many wikis are unsubstantiated. Use </a:t>
            </a:r>
            <a:r>
              <a:rPr lang="en-US" sz="1800" u="sng" dirty="0" smtClean="0"/>
              <a:t>Wikipedia</a:t>
            </a:r>
            <a:r>
              <a:rPr lang="en-US" sz="1800" dirty="0" smtClean="0"/>
              <a:t> as a place to find great links to other, credible sources (at the bottom of the entry page).</a:t>
            </a:r>
            <a:endParaRPr lang="en-US" sz="1800" dirty="0"/>
          </a:p>
        </p:txBody>
      </p:sp>
      <p:cxnSp>
        <p:nvCxnSpPr>
          <p:cNvPr id="9" name="Elbow Connector 8"/>
          <p:cNvCxnSpPr/>
          <p:nvPr/>
        </p:nvCxnSpPr>
        <p:spPr>
          <a:xfrm flipV="1">
            <a:off x="2819400" y="1676400"/>
            <a:ext cx="2057400" cy="9144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800600" y="1371600"/>
            <a:ext cx="4038600" cy="4876800"/>
          </a:xfrm>
        </p:spPr>
        <p:txBody>
          <a:bodyPr>
            <a:normAutofit fontScale="85000" lnSpcReduction="20000"/>
          </a:bodyPr>
          <a:lstStyle/>
          <a:p>
            <a:pPr marL="274320" indent="-274320" fontAlgn="auto">
              <a:spcAft>
                <a:spcPts val="0"/>
              </a:spcAft>
              <a:buFont typeface="Wingdings 2"/>
              <a:buNone/>
              <a:defRPr/>
            </a:pPr>
            <a:r>
              <a:rPr lang="en-US" b="1" dirty="0" smtClean="0">
                <a:solidFill>
                  <a:srgbClr val="00B0F0"/>
                </a:solidFill>
              </a:rPr>
              <a:t>WRITER / ETHOS</a:t>
            </a:r>
          </a:p>
          <a:p>
            <a:pPr marL="0" indent="0" fontAlgn="auto">
              <a:spcAft>
                <a:spcPts val="0"/>
              </a:spcAft>
              <a:buFont typeface="Wingdings 2"/>
              <a:buNone/>
              <a:defRPr/>
            </a:pPr>
            <a:r>
              <a:rPr lang="en-US" dirty="0" smtClean="0"/>
              <a:t>This is often tricky for beginning writers because it deals with the writer’s credibility and trust – how do you build that with your audience if you are not famous or an expert in the field being discussed? You do so by:</a:t>
            </a:r>
          </a:p>
          <a:p>
            <a:pPr marL="231775" indent="-176213" fontAlgn="auto">
              <a:spcAft>
                <a:spcPts val="0"/>
              </a:spcAft>
              <a:buFont typeface="Wingdings 2"/>
              <a:buChar char=""/>
              <a:tabLst>
                <a:tab pos="231775" algn="l"/>
              </a:tabLst>
              <a:defRPr/>
            </a:pPr>
            <a:r>
              <a:rPr lang="en-US" dirty="0" smtClean="0"/>
              <a:t>The tone you take in the essay.</a:t>
            </a:r>
          </a:p>
          <a:p>
            <a:pPr marL="231775" indent="-176213" fontAlgn="auto">
              <a:spcAft>
                <a:spcPts val="0"/>
              </a:spcAft>
              <a:buFont typeface="Wingdings 2"/>
              <a:buChar char=""/>
              <a:tabLst>
                <a:tab pos="231775" algn="l"/>
              </a:tabLst>
              <a:defRPr/>
            </a:pPr>
            <a:r>
              <a:rPr lang="en-US" dirty="0" smtClean="0"/>
              <a:t>The presentation of the essay: grammar, mechanics, style that are all appropriate for the setting and audience.</a:t>
            </a:r>
          </a:p>
          <a:p>
            <a:pPr marL="231775" indent="-176213" fontAlgn="auto">
              <a:spcAft>
                <a:spcPts val="0"/>
              </a:spcAft>
              <a:buFont typeface="Wingdings 2"/>
              <a:buChar char=""/>
              <a:tabLst>
                <a:tab pos="231775" algn="l"/>
              </a:tabLst>
              <a:defRPr/>
            </a:pPr>
            <a:r>
              <a:rPr lang="en-US" dirty="0" smtClean="0"/>
              <a:t>By the types of evidence you use.</a:t>
            </a:r>
          </a:p>
        </p:txBody>
      </p:sp>
      <p:cxnSp>
        <p:nvCxnSpPr>
          <p:cNvPr id="9" name="Elbow Connector 8"/>
          <p:cNvCxnSpPr/>
          <p:nvPr/>
        </p:nvCxnSpPr>
        <p:spPr>
          <a:xfrm rot="5400000" flipH="1" flipV="1">
            <a:off x="2438400" y="2514600"/>
            <a:ext cx="3276600" cy="14478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800600" y="1371600"/>
            <a:ext cx="4038600" cy="4876800"/>
          </a:xfrm>
        </p:spPr>
        <p:txBody>
          <a:bodyPr>
            <a:normAutofit fontScale="77500" lnSpcReduction="20000"/>
          </a:bodyPr>
          <a:lstStyle/>
          <a:p>
            <a:pPr marL="274320" indent="-274320" fontAlgn="auto">
              <a:spcAft>
                <a:spcPts val="0"/>
              </a:spcAft>
              <a:buFont typeface="Wingdings 2"/>
              <a:buNone/>
              <a:defRPr/>
            </a:pPr>
            <a:r>
              <a:rPr lang="en-US" b="1" dirty="0" smtClean="0">
                <a:solidFill>
                  <a:srgbClr val="00B0F0"/>
                </a:solidFill>
              </a:rPr>
              <a:t>WRITER / ETHOS</a:t>
            </a:r>
          </a:p>
          <a:p>
            <a:pPr marL="231775" indent="-176213" fontAlgn="auto">
              <a:spcBef>
                <a:spcPts val="600"/>
              </a:spcBef>
              <a:spcAft>
                <a:spcPts val="600"/>
              </a:spcAft>
              <a:buFont typeface="Wingdings 2"/>
              <a:buChar char=""/>
              <a:tabLst>
                <a:tab pos="231775" algn="l"/>
              </a:tabLst>
              <a:defRPr/>
            </a:pPr>
            <a:r>
              <a:rPr lang="en-US" dirty="0" smtClean="0"/>
              <a:t>By the quality of sources you are getting that evidence from.</a:t>
            </a:r>
          </a:p>
          <a:p>
            <a:pPr marL="231775" indent="-176213" fontAlgn="auto">
              <a:spcBef>
                <a:spcPts val="600"/>
              </a:spcBef>
              <a:spcAft>
                <a:spcPts val="600"/>
              </a:spcAft>
              <a:buFont typeface="Wingdings 2"/>
              <a:buChar char=""/>
              <a:tabLst>
                <a:tab pos="231775" algn="l"/>
              </a:tabLst>
              <a:defRPr/>
            </a:pPr>
            <a:r>
              <a:rPr lang="en-US" dirty="0" smtClean="0"/>
              <a:t>By the documentation of all evidence used in the essay.</a:t>
            </a:r>
          </a:p>
          <a:p>
            <a:pPr marL="231775" indent="-176213" fontAlgn="auto">
              <a:spcBef>
                <a:spcPts val="600"/>
              </a:spcBef>
              <a:spcAft>
                <a:spcPts val="600"/>
              </a:spcAft>
              <a:buFont typeface="Wingdings 2"/>
              <a:buChar char=""/>
              <a:tabLst>
                <a:tab pos="231775" algn="l"/>
              </a:tabLst>
              <a:defRPr/>
            </a:pPr>
            <a:r>
              <a:rPr lang="en-US" dirty="0" smtClean="0"/>
              <a:t>By your honest presentation of not only the strengths of your argument, but also the potential weaknesses as well as the strengths of any major opposing argument. By showing you are aware of these elements but are not afraid of them, and even may have still a convincing reason for the reader to overlook them, you establish your trustworthiness and credibility.</a:t>
            </a:r>
          </a:p>
        </p:txBody>
      </p:sp>
      <p:cxnSp>
        <p:nvCxnSpPr>
          <p:cNvPr id="9" name="Elbow Connector 8"/>
          <p:cNvCxnSpPr/>
          <p:nvPr/>
        </p:nvCxnSpPr>
        <p:spPr>
          <a:xfrm rot="5400000" flipH="1" flipV="1">
            <a:off x="2438400" y="2514600"/>
            <a:ext cx="3276600" cy="14478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724400" y="1371600"/>
            <a:ext cx="4114800" cy="4681538"/>
          </a:xfrm>
        </p:spPr>
        <p:txBody>
          <a:bodyPr>
            <a:normAutofit fontScale="62500" lnSpcReduction="20000"/>
          </a:bodyPr>
          <a:lstStyle/>
          <a:p>
            <a:pPr marL="274320" indent="-274320" fontAlgn="auto">
              <a:spcAft>
                <a:spcPts val="0"/>
              </a:spcAft>
              <a:buFont typeface="Wingdings 2"/>
              <a:buNone/>
              <a:defRPr/>
            </a:pPr>
            <a:r>
              <a:rPr lang="en-US" b="1" dirty="0" smtClean="0">
                <a:solidFill>
                  <a:schemeClr val="accent3"/>
                </a:solidFill>
              </a:rPr>
              <a:t>READER / PATHOS</a:t>
            </a:r>
          </a:p>
          <a:p>
            <a:pPr marL="0" indent="0" fontAlgn="auto">
              <a:spcBef>
                <a:spcPts val="600"/>
              </a:spcBef>
              <a:spcAft>
                <a:spcPts val="600"/>
              </a:spcAft>
              <a:buFont typeface="Wingdings 2"/>
              <a:buNone/>
              <a:defRPr/>
            </a:pPr>
            <a:r>
              <a:rPr lang="en-US" dirty="0" smtClean="0"/>
              <a:t>This aspect is another tricky one for beginning writers, mainly because in the past they have usually been told that their teacher is their audience. That is usually not the case in academic writing. In this class, you are expected to identify a target audience who you want to present your case to. You must:</a:t>
            </a:r>
          </a:p>
          <a:p>
            <a:pPr marL="231775" indent="-176213" fontAlgn="auto">
              <a:spcBef>
                <a:spcPts val="600"/>
              </a:spcBef>
              <a:spcAft>
                <a:spcPts val="600"/>
              </a:spcAft>
              <a:buFont typeface="Wingdings 2"/>
              <a:buChar char=""/>
              <a:tabLst>
                <a:tab pos="231775" algn="l"/>
              </a:tabLst>
              <a:defRPr/>
            </a:pPr>
            <a:r>
              <a:rPr lang="en-US" dirty="0" smtClean="0"/>
              <a:t>Analyze the audience: who are they, what do they believe, what is their education level, religious and political affiliations, what prior contact do they have with this issue? </a:t>
            </a:r>
          </a:p>
          <a:p>
            <a:pPr marL="231775" indent="-176213" fontAlgn="auto">
              <a:spcBef>
                <a:spcPts val="600"/>
              </a:spcBef>
              <a:spcAft>
                <a:spcPts val="600"/>
              </a:spcAft>
              <a:buFont typeface="Wingdings 2"/>
              <a:buChar char=""/>
              <a:tabLst>
                <a:tab pos="231775" algn="l"/>
              </a:tabLst>
              <a:defRPr/>
            </a:pPr>
            <a:r>
              <a:rPr lang="en-US" dirty="0" smtClean="0"/>
              <a:t>The answers to these questions will help you determine: how much background information to give the reader, when you need to define specific terms, what types of sources will be convincing to them, what deep-seated beliefs they hold that might be a barrier to your position.</a:t>
            </a:r>
          </a:p>
          <a:p>
            <a:pPr marL="274320" indent="-274320" fontAlgn="auto">
              <a:spcAft>
                <a:spcPts val="0"/>
              </a:spcAft>
              <a:buFont typeface="Wingdings 2"/>
              <a:buChar char=""/>
              <a:defRPr/>
            </a:pPr>
            <a:endParaRPr lang="en-US" dirty="0"/>
          </a:p>
        </p:txBody>
      </p:sp>
      <p:cxnSp>
        <p:nvCxnSpPr>
          <p:cNvPr id="9" name="Elbow Connector 8"/>
          <p:cNvCxnSpPr/>
          <p:nvPr/>
        </p:nvCxnSpPr>
        <p:spPr>
          <a:xfrm flipV="1">
            <a:off x="1447800" y="1676400"/>
            <a:ext cx="3276600" cy="32004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01625" y="228600"/>
            <a:ext cx="8534400" cy="758825"/>
          </a:xfrm>
        </p:spPr>
        <p:txBody>
          <a:bodyPr/>
          <a:lstStyle/>
          <a:p>
            <a:r>
              <a:rPr lang="en-US" smtClean="0"/>
              <a:t>The Rhetorical Triangle</a:t>
            </a:r>
          </a:p>
        </p:txBody>
      </p:sp>
      <p:graphicFrame>
        <p:nvGraphicFramePr>
          <p:cNvPr id="5" name="Content Placeholder 4"/>
          <p:cNvGraphicFramePr>
            <a:graphicFrameLocks noGrp="1"/>
          </p:cNvGraphicFramePr>
          <p:nvPr>
            <p:ph sz="half" idx="1"/>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6"/>
          <p:cNvSpPr>
            <a:spLocks noGrp="1"/>
          </p:cNvSpPr>
          <p:nvPr>
            <p:ph sz="half" idx="2"/>
          </p:nvPr>
        </p:nvSpPr>
        <p:spPr>
          <a:xfrm>
            <a:off x="4724400" y="1371600"/>
            <a:ext cx="4191000" cy="4724400"/>
          </a:xfrm>
        </p:spPr>
        <p:txBody>
          <a:bodyPr>
            <a:normAutofit fontScale="55000" lnSpcReduction="20000"/>
          </a:bodyPr>
          <a:lstStyle/>
          <a:p>
            <a:pPr marL="274320" indent="-274320" fontAlgn="auto">
              <a:spcAft>
                <a:spcPts val="0"/>
              </a:spcAft>
              <a:buFont typeface="Wingdings 2"/>
              <a:buNone/>
              <a:defRPr/>
            </a:pPr>
            <a:r>
              <a:rPr lang="en-US" b="1" dirty="0" smtClean="0">
                <a:solidFill>
                  <a:schemeClr val="accent3"/>
                </a:solidFill>
              </a:rPr>
              <a:t>READER / PATHOS</a:t>
            </a:r>
          </a:p>
          <a:p>
            <a:pPr marL="231775" indent="-176213" fontAlgn="auto">
              <a:spcBef>
                <a:spcPts val="600"/>
              </a:spcBef>
              <a:spcAft>
                <a:spcPts val="600"/>
              </a:spcAft>
              <a:buFont typeface="Wingdings 2"/>
              <a:buChar char=""/>
              <a:tabLst>
                <a:tab pos="231775" algn="l"/>
              </a:tabLst>
              <a:defRPr/>
            </a:pPr>
            <a:r>
              <a:rPr lang="en-US" sz="3200" dirty="0" smtClean="0"/>
              <a:t>Pathos is the emotional appeal. It is the least useful in most academic arguments because it is the least objective. How I FEEL about something can change depending on my mood. People’s feelings are also not based usually in rational thinking, so it is difficult proving something based on emotions. </a:t>
            </a:r>
          </a:p>
          <a:p>
            <a:pPr marL="231775" indent="-176213" fontAlgn="auto">
              <a:spcBef>
                <a:spcPts val="600"/>
              </a:spcBef>
              <a:spcAft>
                <a:spcPts val="600"/>
              </a:spcAft>
              <a:buFont typeface="Wingdings 2"/>
              <a:buChar char=""/>
              <a:tabLst>
                <a:tab pos="231775" algn="l"/>
              </a:tabLst>
              <a:defRPr/>
            </a:pPr>
            <a:r>
              <a:rPr lang="en-US" sz="3200" dirty="0" smtClean="0"/>
              <a:t>The time to use emotion is usually in the conclusion, when you are trying to wrap up the essay and want to get the reader to think or act. Often, it is the emotional impact of the issue that can spur action. However, you want to use it sparingly. </a:t>
            </a:r>
          </a:p>
        </p:txBody>
      </p:sp>
      <p:cxnSp>
        <p:nvCxnSpPr>
          <p:cNvPr id="9" name="Elbow Connector 8"/>
          <p:cNvCxnSpPr/>
          <p:nvPr/>
        </p:nvCxnSpPr>
        <p:spPr>
          <a:xfrm flipV="1">
            <a:off x="1447800" y="1676400"/>
            <a:ext cx="3276600" cy="32004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2">
      <a:dk1>
        <a:sysClr val="windowText" lastClr="000000"/>
      </a:dk1>
      <a:lt1>
        <a:sysClr val="window" lastClr="FFFFFF"/>
      </a:lt1>
      <a:dk2>
        <a:srgbClr val="140167"/>
      </a:dk2>
      <a:lt2>
        <a:srgbClr val="EEECE1"/>
      </a:lt2>
      <a:accent1>
        <a:srgbClr val="0000FF"/>
      </a:accent1>
      <a:accent2>
        <a:srgbClr val="6600CC"/>
      </a:accent2>
      <a:accent3>
        <a:srgbClr val="E50072"/>
      </a:accent3>
      <a:accent4>
        <a:srgbClr val="FF3300"/>
      </a:accent4>
      <a:accent5>
        <a:srgbClr val="4BACC6"/>
      </a:accent5>
      <a:accent6>
        <a:srgbClr val="269900"/>
      </a:accent6>
      <a:hlink>
        <a:srgbClr val="006666"/>
      </a:hlink>
      <a:folHlink>
        <a:srgbClr val="40009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414</TotalTime>
  <Words>3497</Words>
  <Application>Microsoft Office PowerPoint</Application>
  <PresentationFormat>On-screen Show (4:3)</PresentationFormat>
  <Paragraphs>209</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Wingdings 2</vt:lpstr>
      <vt:lpstr>Wingdings</vt:lpstr>
      <vt:lpstr>Calibri</vt:lpstr>
      <vt:lpstr>Verdana</vt:lpstr>
      <vt:lpstr>Civic</vt:lpstr>
      <vt:lpstr>Writing the Essay</vt:lpstr>
      <vt:lpstr>Defining the Academic Essay</vt:lpstr>
      <vt:lpstr>The Rhetorical Triangle</vt:lpstr>
      <vt:lpstr>The Rhetorical Triangle</vt:lpstr>
      <vt:lpstr>The Rhetorical Triangle</vt:lpstr>
      <vt:lpstr>The Rhetorical Triangle</vt:lpstr>
      <vt:lpstr>The Rhetorical Triangle</vt:lpstr>
      <vt:lpstr>The Rhetorical Triangle</vt:lpstr>
      <vt:lpstr>The Rhetorical Triangle</vt:lpstr>
      <vt:lpstr>The Rhetorical Triangle</vt:lpstr>
      <vt:lpstr>The Introduction</vt:lpstr>
      <vt:lpstr>The Introduction</vt:lpstr>
      <vt:lpstr>The Introduction</vt:lpstr>
      <vt:lpstr>The Introduction as Blue Print</vt:lpstr>
      <vt:lpstr>The Body</vt:lpstr>
      <vt:lpstr>Topic Sentences</vt:lpstr>
      <vt:lpstr>Developing the Topic Sentence: Defining</vt:lpstr>
      <vt:lpstr>Developing the Topic Sentence: Explanation</vt:lpstr>
      <vt:lpstr>Developing the Topic Sentence: Examples</vt:lpstr>
      <vt:lpstr>Developing the Topic Sentence: Examples</vt:lpstr>
      <vt:lpstr>Developing the Topic Sentence: Examples</vt:lpstr>
      <vt:lpstr>Developing the Topic Sentence: Examples</vt:lpstr>
      <vt:lpstr>Developing the Topic Sentence: Examples</vt:lpstr>
      <vt:lpstr>Developing the Topic Sentence: Examples</vt:lpstr>
      <vt:lpstr>To Quote or Not to Quote…</vt:lpstr>
      <vt:lpstr>Developing the Body</vt:lpstr>
      <vt:lpstr>The Conclusion</vt:lpstr>
      <vt:lpstr>MLA Style Documentation</vt:lpstr>
      <vt:lpstr>Grammar &amp; Mechanics</vt:lpstr>
      <vt:lpstr>Grammar &amp; Mechanics</vt:lpstr>
      <vt:lpstr>Use Class Resources!!</vt:lpstr>
    </vt:vector>
  </TitlesOfParts>
  <Company>Seminole State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Literary Essay</dc:title>
  <dc:creator>Kelli McBride</dc:creator>
  <cp:lastModifiedBy>Kelli McBride</cp:lastModifiedBy>
  <cp:revision>38</cp:revision>
  <dcterms:created xsi:type="dcterms:W3CDTF">2009-06-08T22:24:59Z</dcterms:created>
  <dcterms:modified xsi:type="dcterms:W3CDTF">2009-06-14T19:36:40Z</dcterms:modified>
</cp:coreProperties>
</file>