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6" r:id="rId2"/>
    <p:sldId id="267" r:id="rId3"/>
    <p:sldId id="268" r:id="rId4"/>
    <p:sldId id="275" r:id="rId5"/>
    <p:sldId id="269" r:id="rId6"/>
    <p:sldId id="279" r:id="rId7"/>
    <p:sldId id="270" r:id="rId8"/>
    <p:sldId id="278" r:id="rId9"/>
    <p:sldId id="276" r:id="rId10"/>
    <p:sldId id="277" r:id="rId11"/>
    <p:sldId id="271" r:id="rId12"/>
    <p:sldId id="272" r:id="rId13"/>
    <p:sldId id="280" r:id="rId14"/>
    <p:sldId id="273" r:id="rId15"/>
    <p:sldId id="281" r:id="rId16"/>
    <p:sldId id="274" r:id="rId17"/>
    <p:sldId id="282" r:id="rId18"/>
    <p:sldId id="283" r:id="rId19"/>
  </p:sldIdLst>
  <p:sldSz cx="12192000" cy="68580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816"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 Mcbride" userId="26f9758d-8b30-45a1-8d6e-2ffd755de7d6" providerId="ADAL" clId="{E14DFC1E-B871-4211-AC0D-493F9AA52F8B}"/>
    <pc:docChg chg="custSel addSld modSld">
      <pc:chgData name="Kelli Mcbride" userId="26f9758d-8b30-45a1-8d6e-2ffd755de7d6" providerId="ADAL" clId="{E14DFC1E-B871-4211-AC0D-493F9AA52F8B}" dt="2024-05-24T04:28:25.180" v="683" actId="20577"/>
      <pc:docMkLst>
        <pc:docMk/>
      </pc:docMkLst>
      <pc:sldChg chg="modSp new mod">
        <pc:chgData name="Kelli Mcbride" userId="26f9758d-8b30-45a1-8d6e-2ffd755de7d6" providerId="ADAL" clId="{E14DFC1E-B871-4211-AC0D-493F9AA52F8B}" dt="2024-05-24T04:28:25.180" v="683" actId="20577"/>
        <pc:sldMkLst>
          <pc:docMk/>
          <pc:sldMk cId="3027540482" sldId="283"/>
        </pc:sldMkLst>
        <pc:spChg chg="mod">
          <ac:chgData name="Kelli Mcbride" userId="26f9758d-8b30-45a1-8d6e-2ffd755de7d6" providerId="ADAL" clId="{E14DFC1E-B871-4211-AC0D-493F9AA52F8B}" dt="2024-05-24T04:24:47.363" v="27" actId="20577"/>
          <ac:spMkLst>
            <pc:docMk/>
            <pc:sldMk cId="3027540482" sldId="283"/>
            <ac:spMk id="2" creationId="{16C47DA7-36E6-136A-5017-F02EBC806696}"/>
          </ac:spMkLst>
        </pc:spChg>
        <pc:spChg chg="mod">
          <ac:chgData name="Kelli Mcbride" userId="26f9758d-8b30-45a1-8d6e-2ffd755de7d6" providerId="ADAL" clId="{E14DFC1E-B871-4211-AC0D-493F9AA52F8B}" dt="2024-05-24T04:28:25.180" v="683" actId="20577"/>
          <ac:spMkLst>
            <pc:docMk/>
            <pc:sldMk cId="3027540482" sldId="283"/>
            <ac:spMk id="3" creationId="{3F7CFDB1-EAAA-8EF4-CDEE-01A0293784B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F4F5CC-2E35-6D85-8693-041933CC2C3D}"/>
              </a:ext>
            </a:extLst>
          </p:cNvPr>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3C97924A-544C-0C18-442A-363E395FFA3E}"/>
              </a:ext>
            </a:extLst>
          </p:cNvPr>
          <p:cNvSpPr>
            <a:spLocks noGrp="1"/>
          </p:cNvSpPr>
          <p:nvPr>
            <p:ph type="dt" sz="quarter" idx="1"/>
          </p:nvPr>
        </p:nvSpPr>
        <p:spPr>
          <a:xfrm>
            <a:off x="5438458" y="0"/>
            <a:ext cx="4160520" cy="367030"/>
          </a:xfrm>
          <a:prstGeom prst="rect">
            <a:avLst/>
          </a:prstGeom>
        </p:spPr>
        <p:txBody>
          <a:bodyPr vert="horz" lIns="96661" tIns="48331" rIns="96661" bIns="48331" rtlCol="0"/>
          <a:lstStyle>
            <a:lvl1pPr algn="r">
              <a:defRPr sz="1300"/>
            </a:lvl1pPr>
          </a:lstStyle>
          <a:p>
            <a:fld id="{415F73E5-3144-4E36-B1C7-0999D6242E73}" type="datetimeFigureOut">
              <a:rPr lang="en-US" smtClean="0"/>
              <a:t>5/23/2024</a:t>
            </a:fld>
            <a:endParaRPr lang="en-US"/>
          </a:p>
        </p:txBody>
      </p:sp>
      <p:sp>
        <p:nvSpPr>
          <p:cNvPr id="4" name="Footer Placeholder 3">
            <a:extLst>
              <a:ext uri="{FF2B5EF4-FFF2-40B4-BE49-F238E27FC236}">
                <a16:creationId xmlns:a16="http://schemas.microsoft.com/office/drawing/2014/main" id="{49CD8126-7736-027B-B6A3-56F095F85C31}"/>
              </a:ext>
            </a:extLst>
          </p:cNvPr>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3066D5AE-5B42-FD6B-1C8E-E0F3F0047756}"/>
              </a:ext>
            </a:extLst>
          </p:cNvPr>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7FAB713D-B4E3-4911-A5D7-EDE359330F1F}" type="slidenum">
              <a:rPr lang="en-US" smtClean="0"/>
              <a:t>‹#›</a:t>
            </a:fld>
            <a:endParaRPr lang="en-US"/>
          </a:p>
        </p:txBody>
      </p:sp>
    </p:spTree>
    <p:extLst>
      <p:ext uri="{BB962C8B-B14F-4D97-AF65-F5344CB8AC3E}">
        <p14:creationId xmlns:p14="http://schemas.microsoft.com/office/powerpoint/2010/main" val="2862452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5438458" y="0"/>
            <a:ext cx="4160520" cy="367030"/>
          </a:xfrm>
          <a:prstGeom prst="rect">
            <a:avLst/>
          </a:prstGeom>
        </p:spPr>
        <p:txBody>
          <a:bodyPr vert="horz" lIns="96661" tIns="48331" rIns="96661" bIns="48331" rtlCol="0"/>
          <a:lstStyle>
            <a:lvl1pPr algn="r">
              <a:defRPr sz="1300"/>
            </a:lvl1pPr>
          </a:lstStyle>
          <a:p>
            <a:fld id="{24FEE1E3-D06C-4D8C-9CC9-628056994332}" type="datetimeFigureOut">
              <a:rPr lang="en-US" smtClean="0"/>
              <a:t>5/23/2024</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960120" y="3520440"/>
            <a:ext cx="7680960" cy="288036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2EB2851F-BF84-45FB-8119-894175380519}" type="slidenum">
              <a:rPr lang="en-US" smtClean="0"/>
              <a:t>‹#›</a:t>
            </a:fld>
            <a:endParaRPr lang="en-US"/>
          </a:p>
        </p:txBody>
      </p:sp>
    </p:spTree>
    <p:extLst>
      <p:ext uri="{BB962C8B-B14F-4D97-AF65-F5344CB8AC3E}">
        <p14:creationId xmlns:p14="http://schemas.microsoft.com/office/powerpoint/2010/main" val="2522957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B2851F-BF84-45FB-8119-894175380519}" type="slidenum">
              <a:rPr lang="en-US" smtClean="0"/>
              <a:t>1</a:t>
            </a:fld>
            <a:endParaRPr lang="en-US"/>
          </a:p>
        </p:txBody>
      </p:sp>
    </p:spTree>
    <p:extLst>
      <p:ext uri="{BB962C8B-B14F-4D97-AF65-F5344CB8AC3E}">
        <p14:creationId xmlns:p14="http://schemas.microsoft.com/office/powerpoint/2010/main" val="16075976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2692397" y="5037663"/>
            <a:ext cx="5214635"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8956900" y="5037663"/>
            <a:ext cx="55116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484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756632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1581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1021469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53337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1443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7056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3889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7621" y="764019"/>
            <a:ext cx="10393959" cy="569828"/>
          </a:xfrm>
        </p:spPr>
        <p:txBody>
          <a:bodyPr>
            <a:normAutofit/>
          </a:bodyPr>
          <a:lstStyle>
            <a:lvl1pPr algn="l">
              <a:defRPr sz="3200" b="1">
                <a:latin typeface="+mj-lt"/>
                <a:cs typeface="Calibri" panose="020F0502020204030204" pitchFamily="34" charset="0"/>
              </a:defRPr>
            </a:lvl1pPr>
          </a:lstStyle>
          <a:p>
            <a:r>
              <a:rPr lang="en-US"/>
              <a:t>Click to edit Master title style</a:t>
            </a:r>
          </a:p>
        </p:txBody>
      </p:sp>
      <p:sp>
        <p:nvSpPr>
          <p:cNvPr id="3" name="Content Placeholder 2"/>
          <p:cNvSpPr>
            <a:spLocks noGrp="1"/>
          </p:cNvSpPr>
          <p:nvPr>
            <p:ph idx="1"/>
          </p:nvPr>
        </p:nvSpPr>
        <p:spPr>
          <a:xfrm>
            <a:off x="897622" y="1646729"/>
            <a:ext cx="10393960" cy="4447246"/>
          </a:xfrm>
        </p:spPr>
        <p:txBody>
          <a:bodyPr/>
          <a:lstStyle>
            <a:lvl1pPr>
              <a:spcBef>
                <a:spcPts val="300"/>
              </a:spcBef>
              <a:spcAft>
                <a:spcPts val="600"/>
              </a:spcAft>
              <a:defRPr sz="1800">
                <a:latin typeface="Calibri" panose="020F0502020204030204" pitchFamily="34" charset="0"/>
                <a:cs typeface="Calibri" panose="020F0502020204030204" pitchFamily="34" charset="0"/>
              </a:defRPr>
            </a:lvl1pPr>
            <a:lvl2pPr>
              <a:spcBef>
                <a:spcPts val="300"/>
              </a:spcBef>
              <a:spcAft>
                <a:spcPts val="600"/>
              </a:spcAft>
              <a:defRPr sz="1600">
                <a:latin typeface="Calibri" panose="020F0502020204030204" pitchFamily="34" charset="0"/>
                <a:cs typeface="Calibri" panose="020F0502020204030204" pitchFamily="34" charset="0"/>
              </a:defRPr>
            </a:lvl2pPr>
            <a:lvl3pPr>
              <a:spcBef>
                <a:spcPts val="300"/>
              </a:spcBef>
              <a:spcAft>
                <a:spcPts val="600"/>
              </a:spcAft>
              <a:defRPr sz="1400">
                <a:latin typeface="Calibri" panose="020F0502020204030204" pitchFamily="34" charset="0"/>
                <a:cs typeface="Calibri" panose="020F0502020204030204" pitchFamily="34" charset="0"/>
              </a:defRPr>
            </a:lvl3pPr>
            <a:lvl4pPr>
              <a:spcBef>
                <a:spcPts val="300"/>
              </a:spcBef>
              <a:spcAft>
                <a:spcPts val="600"/>
              </a:spcAft>
              <a:defRPr sz="1200">
                <a:latin typeface="Calibri" panose="020F0502020204030204" pitchFamily="34" charset="0"/>
                <a:cs typeface="Calibri" panose="020F0502020204030204" pitchFamily="34" charset="0"/>
              </a:defRPr>
            </a:lvl4pPr>
            <a:lvl5pPr>
              <a:spcBef>
                <a:spcPts val="300"/>
              </a:spcBef>
              <a:spcAft>
                <a:spcPts val="600"/>
              </a:spcAft>
              <a:defRPr sz="1200" i="1">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9942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5" name="Footer Placeholder 4"/>
          <p:cNvSpPr>
            <a:spLocks noGrp="1"/>
          </p:cNvSpPr>
          <p:nvPr>
            <p:ph type="ftr" sz="quarter" idx="11"/>
          </p:nvPr>
        </p:nvSpPr>
        <p:spPr>
          <a:xfrm>
            <a:off x="1295401" y="5969000"/>
            <a:ext cx="7305900" cy="279400"/>
          </a:xfrm>
          <a:prstGeom prst="rect">
            <a:avLst/>
          </a:prstGeom>
        </p:spPr>
        <p:txBody>
          <a:bodyPr/>
          <a:lstStyle/>
          <a:p>
            <a:endParaRPr lang="en-US"/>
          </a:p>
        </p:txBody>
      </p:sp>
      <p:sp>
        <p:nvSpPr>
          <p:cNvPr id="6" name="Slide Number Placeholder 5"/>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141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600506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8" name="Footer Placeholder 7"/>
          <p:cNvSpPr>
            <a:spLocks noGrp="1"/>
          </p:cNvSpPr>
          <p:nvPr>
            <p:ph type="ftr" sz="quarter" idx="11"/>
          </p:nvPr>
        </p:nvSpPr>
        <p:spPr>
          <a:xfrm>
            <a:off x="1295401" y="5969000"/>
            <a:ext cx="7305900" cy="279400"/>
          </a:xfrm>
          <a:prstGeom prst="rect">
            <a:avLst/>
          </a:prstGeom>
        </p:spPr>
        <p:txBody>
          <a:bodyPr/>
          <a:lstStyle/>
          <a:p>
            <a:endParaRPr lang="en-US"/>
          </a:p>
        </p:txBody>
      </p:sp>
      <p:sp>
        <p:nvSpPr>
          <p:cNvPr id="9" name="Slide Number Placeholder 8"/>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942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4" name="Footer Placeholder 3"/>
          <p:cNvSpPr>
            <a:spLocks noGrp="1"/>
          </p:cNvSpPr>
          <p:nvPr>
            <p:ph type="ftr" sz="quarter" idx="11"/>
          </p:nvPr>
        </p:nvSpPr>
        <p:spPr>
          <a:xfrm>
            <a:off x="1295401" y="5969000"/>
            <a:ext cx="7305900" cy="279400"/>
          </a:xfrm>
          <a:prstGeom prst="rect">
            <a:avLst/>
          </a:prstGeom>
        </p:spPr>
        <p:txBody>
          <a:bodyPr/>
          <a:lstStyle/>
          <a:p>
            <a:endParaRPr lang="en-US"/>
          </a:p>
        </p:txBody>
      </p:sp>
      <p:sp>
        <p:nvSpPr>
          <p:cNvPr id="5" name="Slide Number Placeholder 4"/>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4447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3" name="Footer Placeholder 2"/>
          <p:cNvSpPr>
            <a:spLocks noGrp="1"/>
          </p:cNvSpPr>
          <p:nvPr>
            <p:ph type="ftr" sz="quarter" idx="11"/>
          </p:nvPr>
        </p:nvSpPr>
        <p:spPr>
          <a:xfrm>
            <a:off x="1295401" y="5969000"/>
            <a:ext cx="7305900" cy="279400"/>
          </a:xfrm>
          <a:prstGeom prst="rect">
            <a:avLst/>
          </a:prstGeom>
        </p:spPr>
        <p:txBody>
          <a:bodyPr/>
          <a:lstStyle/>
          <a:p>
            <a:endParaRPr lang="en-US"/>
          </a:p>
        </p:txBody>
      </p:sp>
      <p:sp>
        <p:nvSpPr>
          <p:cNvPr id="4" name="Slide Number Placeholder 3"/>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93682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464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677501" y="5969000"/>
            <a:ext cx="1600200" cy="279400"/>
          </a:xfrm>
          <a:prstGeom prst="rect">
            <a:avLst/>
          </a:prstGeom>
        </p:spPr>
        <p:txBody>
          <a:bodyPr/>
          <a:lstStyle/>
          <a:p>
            <a:fld id="{CCAAAD30-AD7E-40EB-A3AD-FD0115004E80}" type="datetimeFigureOut">
              <a:rPr lang="en-US" smtClean="0"/>
              <a:t>5/23/2024</a:t>
            </a:fld>
            <a:endParaRPr lang="en-US"/>
          </a:p>
        </p:txBody>
      </p:sp>
      <p:sp>
        <p:nvSpPr>
          <p:cNvPr id="6" name="Footer Placeholder 5"/>
          <p:cNvSpPr>
            <a:spLocks noGrp="1"/>
          </p:cNvSpPr>
          <p:nvPr>
            <p:ph type="ftr" sz="quarter" idx="11"/>
          </p:nvPr>
        </p:nvSpPr>
        <p:spPr>
          <a:xfrm>
            <a:off x="1295401" y="5969000"/>
            <a:ext cx="7305900" cy="279400"/>
          </a:xfrm>
          <a:prstGeom prst="rect">
            <a:avLst/>
          </a:prstGeom>
        </p:spPr>
        <p:txBody>
          <a:bodyPr/>
          <a:lstStyle/>
          <a:p>
            <a:endParaRPr lang="en-US"/>
          </a:p>
        </p:txBody>
      </p:sp>
      <p:sp>
        <p:nvSpPr>
          <p:cNvPr id="7" name="Slide Number Placeholder 6"/>
          <p:cNvSpPr>
            <a:spLocks noGrp="1"/>
          </p:cNvSpPr>
          <p:nvPr>
            <p:ph type="sldNum" sz="quarter" idx="12"/>
          </p:nvPr>
        </p:nvSpPr>
        <p:spPr>
          <a:xfrm>
            <a:off x="10353901" y="5969000"/>
            <a:ext cx="542697" cy="279400"/>
          </a:xfrm>
          <a:prstGeom prst="rect">
            <a:avLst/>
          </a:prstGeom>
        </p:spPr>
        <p:txBody>
          <a:bodyPr/>
          <a:lstStyle/>
          <a:p>
            <a:fld id="{64FF5925-1475-42F4-B3CB-1D7B71228CA2}" type="slidenum">
              <a:rPr lang="en-US" smtClean="0"/>
              <a:t>‹#›</a:t>
            </a:fld>
            <a:endParaRPr lang="en-US"/>
          </a:p>
        </p:txBody>
      </p:sp>
    </p:spTree>
    <p:extLst>
      <p:ext uri="{BB962C8B-B14F-4D97-AF65-F5344CB8AC3E}">
        <p14:creationId xmlns:p14="http://schemas.microsoft.com/office/powerpoint/2010/main" val="2785416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userDrawn="1"/>
        </p:nvGrpSpPr>
        <p:grpSpPr>
          <a:xfrm>
            <a:off x="-15736" y="-8389"/>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36" y="789185"/>
            <a:ext cx="10259736" cy="58660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73123" y="1635853"/>
            <a:ext cx="10259736" cy="4432961"/>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a:extLst>
              <a:ext uri="{FF2B5EF4-FFF2-40B4-BE49-F238E27FC236}">
                <a16:creationId xmlns:a16="http://schemas.microsoft.com/office/drawing/2014/main" id="{7E3E5D9F-B739-6AFB-6DAD-AF30E7D1E59E}"/>
              </a:ext>
            </a:extLst>
          </p:cNvPr>
          <p:cNvCxnSpPr/>
          <p:nvPr userDrawn="1"/>
        </p:nvCxnSpPr>
        <p:spPr>
          <a:xfrm>
            <a:off x="971536" y="1493240"/>
            <a:ext cx="10259736"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715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b="1"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819B-27DB-C106-7492-74AC12090D5F}"/>
              </a:ext>
            </a:extLst>
          </p:cNvPr>
          <p:cNvSpPr>
            <a:spLocks noGrp="1"/>
          </p:cNvSpPr>
          <p:nvPr>
            <p:ph type="ctrTitle"/>
          </p:nvPr>
        </p:nvSpPr>
        <p:spPr/>
        <p:txBody>
          <a:bodyPr/>
          <a:lstStyle/>
          <a:p>
            <a:r>
              <a:rPr lang="en-US"/>
              <a:t>The Writing Process	</a:t>
            </a:r>
          </a:p>
        </p:txBody>
      </p:sp>
      <p:sp>
        <p:nvSpPr>
          <p:cNvPr id="3" name="Subtitle 2">
            <a:extLst>
              <a:ext uri="{FF2B5EF4-FFF2-40B4-BE49-F238E27FC236}">
                <a16:creationId xmlns:a16="http://schemas.microsoft.com/office/drawing/2014/main" id="{F8029333-E1C5-4E15-BAF6-BCC00E8886BC}"/>
              </a:ext>
            </a:extLst>
          </p:cNvPr>
          <p:cNvSpPr>
            <a:spLocks noGrp="1"/>
          </p:cNvSpPr>
          <p:nvPr>
            <p:ph type="subTitle" idx="1"/>
          </p:nvPr>
        </p:nvSpPr>
        <p:spPr/>
        <p:txBody>
          <a:bodyPr/>
          <a:lstStyle/>
          <a:p>
            <a:r>
              <a:rPr lang="en-US"/>
              <a:t>Endings and Beginnings</a:t>
            </a:r>
          </a:p>
        </p:txBody>
      </p:sp>
    </p:spTree>
    <p:extLst>
      <p:ext uri="{BB962C8B-B14F-4D97-AF65-F5344CB8AC3E}">
        <p14:creationId xmlns:p14="http://schemas.microsoft.com/office/powerpoint/2010/main" val="1367209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A91BC-1306-68B1-C66F-7B2251158218}"/>
              </a:ext>
            </a:extLst>
          </p:cNvPr>
          <p:cNvSpPr>
            <a:spLocks noGrp="1"/>
          </p:cNvSpPr>
          <p:nvPr>
            <p:ph type="title"/>
          </p:nvPr>
        </p:nvSpPr>
        <p:spPr/>
        <p:txBody>
          <a:bodyPr>
            <a:normAutofit fontScale="90000"/>
          </a:bodyPr>
          <a:lstStyle/>
          <a:p>
            <a:r>
              <a:rPr lang="en-US"/>
              <a:t>Techniques to Avoid</a:t>
            </a:r>
          </a:p>
        </p:txBody>
      </p:sp>
      <p:sp>
        <p:nvSpPr>
          <p:cNvPr id="3" name="Content Placeholder 2">
            <a:extLst>
              <a:ext uri="{FF2B5EF4-FFF2-40B4-BE49-F238E27FC236}">
                <a16:creationId xmlns:a16="http://schemas.microsoft.com/office/drawing/2014/main" id="{C0BDE598-4BFA-ED7C-BC50-E36475DCAD73}"/>
              </a:ext>
            </a:extLst>
          </p:cNvPr>
          <p:cNvSpPr>
            <a:spLocks noGrp="1"/>
          </p:cNvSpPr>
          <p:nvPr>
            <p:ph idx="1"/>
          </p:nvPr>
        </p:nvSpPr>
        <p:spPr/>
        <p:txBody>
          <a:bodyPr>
            <a:normAutofit fontScale="92500"/>
          </a:bodyPr>
          <a:lstStyle/>
          <a:p>
            <a:pPr marL="0" indent="0">
              <a:buNone/>
            </a:pPr>
            <a:r>
              <a:rPr lang="en-US" sz="2400" b="1">
                <a:solidFill>
                  <a:schemeClr val="bg2">
                    <a:lumMod val="50000"/>
                  </a:schemeClr>
                </a:solidFill>
              </a:rPr>
              <a:t>Avoid </a:t>
            </a:r>
            <a:r>
              <a:rPr lang="en-US" sz="2400"/>
              <a:t>these techniques when writing your conclusion:</a:t>
            </a:r>
          </a:p>
          <a:p>
            <a:r>
              <a:rPr lang="en-US" sz="2400" b="1">
                <a:solidFill>
                  <a:schemeClr val="bg2">
                    <a:lumMod val="50000"/>
                  </a:schemeClr>
                </a:solidFill>
              </a:rPr>
              <a:t>Do not use a transitional phrase at then beginning like in conclusion</a:t>
            </a:r>
            <a:r>
              <a:rPr lang="en-US" sz="2400"/>
              <a:t>. Never. Ever. I’m serious. Don’t do it.</a:t>
            </a:r>
          </a:p>
          <a:p>
            <a:r>
              <a:rPr lang="en-US" sz="2400"/>
              <a:t>Do not add to your </a:t>
            </a:r>
            <a:r>
              <a:rPr lang="en-US" sz="2400" b="1">
                <a:solidFill>
                  <a:schemeClr val="bg2">
                    <a:lumMod val="50000"/>
                  </a:schemeClr>
                </a:solidFill>
              </a:rPr>
              <a:t>primary support points </a:t>
            </a:r>
            <a:r>
              <a:rPr lang="en-US" sz="2400"/>
              <a:t>or </a:t>
            </a:r>
            <a:r>
              <a:rPr lang="en-US" sz="2400" b="1">
                <a:solidFill>
                  <a:schemeClr val="bg2">
                    <a:lumMod val="50000"/>
                  </a:schemeClr>
                </a:solidFill>
              </a:rPr>
              <a:t>provide more evidence </a:t>
            </a:r>
            <a:r>
              <a:rPr lang="en-US" sz="2400"/>
              <a:t>to support the thesis.</a:t>
            </a:r>
          </a:p>
          <a:p>
            <a:r>
              <a:rPr lang="en-US" sz="2400"/>
              <a:t>Do not simply </a:t>
            </a:r>
            <a:r>
              <a:rPr lang="en-US" sz="2400" b="1">
                <a:solidFill>
                  <a:schemeClr val="bg2">
                    <a:lumMod val="50000"/>
                  </a:schemeClr>
                </a:solidFill>
              </a:rPr>
              <a:t>restate the thesis </a:t>
            </a:r>
            <a:r>
              <a:rPr lang="en-US" sz="2400"/>
              <a:t>and </a:t>
            </a:r>
            <a:r>
              <a:rPr lang="en-US" sz="2400" b="1">
                <a:solidFill>
                  <a:schemeClr val="bg2">
                    <a:lumMod val="50000"/>
                  </a:schemeClr>
                </a:solidFill>
              </a:rPr>
              <a:t>summarize the points</a:t>
            </a:r>
            <a:r>
              <a:rPr lang="en-US" sz="2400"/>
              <a:t>.</a:t>
            </a:r>
          </a:p>
          <a:p>
            <a:r>
              <a:rPr lang="en-US" sz="2400" b="1">
                <a:solidFill>
                  <a:schemeClr val="bg2">
                    <a:lumMod val="50000"/>
                  </a:schemeClr>
                </a:solidFill>
              </a:rPr>
              <a:t>Do not wait </a:t>
            </a:r>
            <a:r>
              <a:rPr lang="en-US" sz="2400"/>
              <a:t>and give the reader the thesis only in the conclusion. Do not make them play a guessing game of what your point is.</a:t>
            </a:r>
          </a:p>
          <a:p>
            <a:r>
              <a:rPr lang="en-US" sz="2400"/>
              <a:t>Do not make </a:t>
            </a:r>
            <a:r>
              <a:rPr lang="en-US" sz="2400" b="1">
                <a:solidFill>
                  <a:schemeClr val="bg2">
                    <a:lumMod val="50000"/>
                  </a:schemeClr>
                </a:solidFill>
              </a:rPr>
              <a:t>overly emotional, sweeping statements </a:t>
            </a:r>
            <a:r>
              <a:rPr lang="en-US" sz="2400"/>
              <a:t>that appeal to the reader’s sense of patriotism, religion, beliefs, culture, etc. Academic papers avoid overly sentimental or emotional pleas. Instead, they use more subtle words and phrases.</a:t>
            </a:r>
          </a:p>
        </p:txBody>
      </p:sp>
    </p:spTree>
    <p:extLst>
      <p:ext uri="{BB962C8B-B14F-4D97-AF65-F5344CB8AC3E}">
        <p14:creationId xmlns:p14="http://schemas.microsoft.com/office/powerpoint/2010/main" val="2464106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11878-B044-60F5-1297-A4F44A24E11E}"/>
              </a:ext>
            </a:extLst>
          </p:cNvPr>
          <p:cNvSpPr>
            <a:spLocks noGrp="1"/>
          </p:cNvSpPr>
          <p:nvPr>
            <p:ph type="title"/>
          </p:nvPr>
        </p:nvSpPr>
        <p:spPr/>
        <p:txBody>
          <a:bodyPr>
            <a:normAutofit fontScale="90000"/>
          </a:bodyPr>
          <a:lstStyle/>
          <a:p>
            <a:r>
              <a:rPr lang="en-US"/>
              <a:t>Endings: The Conclusion</a:t>
            </a:r>
          </a:p>
        </p:txBody>
      </p:sp>
      <p:sp>
        <p:nvSpPr>
          <p:cNvPr id="3" name="Content Placeholder 2">
            <a:extLst>
              <a:ext uri="{FF2B5EF4-FFF2-40B4-BE49-F238E27FC236}">
                <a16:creationId xmlns:a16="http://schemas.microsoft.com/office/drawing/2014/main" id="{EF85536C-2B19-01C2-B696-DEDB01401880}"/>
              </a:ext>
            </a:extLst>
          </p:cNvPr>
          <p:cNvSpPr>
            <a:spLocks noGrp="1"/>
          </p:cNvSpPr>
          <p:nvPr>
            <p:ph idx="1"/>
          </p:nvPr>
        </p:nvSpPr>
        <p:spPr/>
        <p:txBody>
          <a:bodyPr/>
          <a:lstStyle/>
          <a:p>
            <a:r>
              <a:rPr lang="en-US" sz="2400" b="1">
                <a:solidFill>
                  <a:schemeClr val="bg2">
                    <a:lumMod val="50000"/>
                  </a:schemeClr>
                </a:solidFill>
              </a:rPr>
              <a:t>The first sentence </a:t>
            </a:r>
            <a:r>
              <a:rPr lang="en-US" sz="2400"/>
              <a:t>in the conclusion is the </a:t>
            </a:r>
            <a:r>
              <a:rPr lang="en-US" sz="2400" b="1">
                <a:solidFill>
                  <a:schemeClr val="bg2">
                    <a:lumMod val="50000"/>
                  </a:schemeClr>
                </a:solidFill>
              </a:rPr>
              <a:t>paraphrased thesis </a:t>
            </a:r>
            <a:r>
              <a:rPr lang="en-US" sz="2400"/>
              <a:t>(addressed in another </a:t>
            </a:r>
            <a:r>
              <a:rPr lang="en-US" sz="2400" err="1"/>
              <a:t>Powerpoint</a:t>
            </a:r>
            <a:r>
              <a:rPr lang="en-US" sz="2400"/>
              <a:t> and handouts).</a:t>
            </a:r>
          </a:p>
          <a:p>
            <a:r>
              <a:rPr lang="en-US" sz="2400"/>
              <a:t>The point in reminding our reader of the thesis is that we are broadening out from the narrowed body section. We need to start summing up the essay and what we want them to understand, so we begin by expressing our main point (but in a different way from the introduction).</a:t>
            </a:r>
          </a:p>
          <a:p>
            <a:endParaRPr lang="en-US"/>
          </a:p>
        </p:txBody>
      </p:sp>
    </p:spTree>
    <p:extLst>
      <p:ext uri="{BB962C8B-B14F-4D97-AF65-F5344CB8AC3E}">
        <p14:creationId xmlns:p14="http://schemas.microsoft.com/office/powerpoint/2010/main" val="4039413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3DD-199E-D880-A55B-925082F491A8}"/>
              </a:ext>
            </a:extLst>
          </p:cNvPr>
          <p:cNvSpPr>
            <a:spLocks noGrp="1"/>
          </p:cNvSpPr>
          <p:nvPr>
            <p:ph type="title"/>
          </p:nvPr>
        </p:nvSpPr>
        <p:spPr/>
        <p:txBody>
          <a:bodyPr>
            <a:normAutofit fontScale="90000"/>
          </a:bodyPr>
          <a:lstStyle/>
          <a:p>
            <a:r>
              <a:rPr lang="en-US"/>
              <a:t>Conclusions: The Middle Stuff</a:t>
            </a:r>
          </a:p>
        </p:txBody>
      </p:sp>
      <p:sp>
        <p:nvSpPr>
          <p:cNvPr id="3" name="Content Placeholder 2">
            <a:extLst>
              <a:ext uri="{FF2B5EF4-FFF2-40B4-BE49-F238E27FC236}">
                <a16:creationId xmlns:a16="http://schemas.microsoft.com/office/drawing/2014/main" id="{E135E942-6337-0A04-FAA5-CD1229BFC4BC}"/>
              </a:ext>
            </a:extLst>
          </p:cNvPr>
          <p:cNvSpPr>
            <a:spLocks noGrp="1"/>
          </p:cNvSpPr>
          <p:nvPr>
            <p:ph idx="1"/>
          </p:nvPr>
        </p:nvSpPr>
        <p:spPr/>
        <p:txBody>
          <a:bodyPr>
            <a:normAutofit/>
          </a:bodyPr>
          <a:lstStyle/>
          <a:p>
            <a:r>
              <a:rPr lang="en-US" sz="2400"/>
              <a:t>After the restated thesis, we have another section, like in the introduction, that is undefined in terms what we put there. In general, this section is where we wrap up the points that we made in the body paragraph and show how they all work together to prove the thesis. This is called </a:t>
            </a:r>
            <a:r>
              <a:rPr lang="en-US" sz="2400" b="1">
                <a:solidFill>
                  <a:schemeClr val="bg2">
                    <a:lumMod val="50000"/>
                  </a:schemeClr>
                </a:solidFill>
              </a:rPr>
              <a:t>summary and synthesis</a:t>
            </a:r>
            <a:r>
              <a:rPr lang="en-US" sz="2400"/>
              <a:t>.</a:t>
            </a:r>
          </a:p>
          <a:p>
            <a:r>
              <a:rPr lang="en-US" sz="2400" b="1">
                <a:solidFill>
                  <a:schemeClr val="bg2">
                    <a:lumMod val="50000"/>
                  </a:schemeClr>
                </a:solidFill>
              </a:rPr>
              <a:t>Summary: </a:t>
            </a:r>
            <a:r>
              <a:rPr lang="en-US" sz="2400"/>
              <a:t>Though some HS teachers instruct students to simply relist their topic sentences, that is not how you should write a college essay. Instead, the summary should </a:t>
            </a:r>
            <a:r>
              <a:rPr lang="en-US" sz="2400" b="1">
                <a:solidFill>
                  <a:schemeClr val="bg2">
                    <a:lumMod val="50000"/>
                  </a:schemeClr>
                </a:solidFill>
              </a:rPr>
              <a:t>put the topics together in an interesting way.</a:t>
            </a:r>
          </a:p>
          <a:p>
            <a:r>
              <a:rPr lang="en-US" sz="2400" b="1">
                <a:solidFill>
                  <a:schemeClr val="bg2">
                    <a:lumMod val="50000"/>
                  </a:schemeClr>
                </a:solidFill>
              </a:rPr>
              <a:t>Synthesis: </a:t>
            </a:r>
            <a:r>
              <a:rPr lang="en-US" sz="2400"/>
              <a:t>This is when we </a:t>
            </a:r>
            <a:r>
              <a:rPr lang="en-US" sz="2400" b="1">
                <a:solidFill>
                  <a:schemeClr val="bg2">
                    <a:lumMod val="50000"/>
                  </a:schemeClr>
                </a:solidFill>
              </a:rPr>
              <a:t>show the relationship of different ideas </a:t>
            </a:r>
            <a:r>
              <a:rPr lang="en-US" sz="2400"/>
              <a:t>and connect them to something external to those ideas. Think of it as blending or weaving. I do this because I am wanting to show my reader the big picture. </a:t>
            </a:r>
          </a:p>
        </p:txBody>
      </p:sp>
    </p:spTree>
    <p:extLst>
      <p:ext uri="{BB962C8B-B14F-4D97-AF65-F5344CB8AC3E}">
        <p14:creationId xmlns:p14="http://schemas.microsoft.com/office/powerpoint/2010/main" val="76495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23DD-199E-D880-A55B-925082F491A8}"/>
              </a:ext>
            </a:extLst>
          </p:cNvPr>
          <p:cNvSpPr>
            <a:spLocks noGrp="1"/>
          </p:cNvSpPr>
          <p:nvPr>
            <p:ph type="title"/>
          </p:nvPr>
        </p:nvSpPr>
        <p:spPr/>
        <p:txBody>
          <a:bodyPr>
            <a:normAutofit fontScale="90000"/>
          </a:bodyPr>
          <a:lstStyle/>
          <a:p>
            <a:r>
              <a:rPr lang="en-US"/>
              <a:t>Conclusions: The Middle Stuff Example</a:t>
            </a:r>
          </a:p>
        </p:txBody>
      </p:sp>
      <p:sp>
        <p:nvSpPr>
          <p:cNvPr id="3" name="Content Placeholder 2">
            <a:extLst>
              <a:ext uri="{FF2B5EF4-FFF2-40B4-BE49-F238E27FC236}">
                <a16:creationId xmlns:a16="http://schemas.microsoft.com/office/drawing/2014/main" id="{E135E942-6337-0A04-FAA5-CD1229BFC4BC}"/>
              </a:ext>
            </a:extLst>
          </p:cNvPr>
          <p:cNvSpPr>
            <a:spLocks noGrp="1"/>
          </p:cNvSpPr>
          <p:nvPr>
            <p:ph idx="1"/>
          </p:nvPr>
        </p:nvSpPr>
        <p:spPr/>
        <p:txBody>
          <a:bodyPr>
            <a:normAutofit/>
          </a:bodyPr>
          <a:lstStyle/>
          <a:p>
            <a:r>
              <a:rPr lang="en-US" sz="2400" b="1">
                <a:solidFill>
                  <a:schemeClr val="bg2">
                    <a:lumMod val="50000"/>
                  </a:schemeClr>
                </a:solidFill>
              </a:rPr>
              <a:t>Thesis: </a:t>
            </a:r>
            <a:r>
              <a:rPr lang="en-US" sz="2400"/>
              <a:t>Rather than being distracted by the promise of a glamorous life, singers wishing to pursue a career in opera must be resilient, confident, and focused.</a:t>
            </a:r>
          </a:p>
          <a:p>
            <a:r>
              <a:rPr lang="en-US" sz="2400" b="1">
                <a:solidFill>
                  <a:schemeClr val="bg2">
                    <a:lumMod val="50000"/>
                  </a:schemeClr>
                </a:solidFill>
              </a:rPr>
              <a:t>Paraphrased Thesis: </a:t>
            </a:r>
            <a:r>
              <a:rPr lang="en-US" sz="2400"/>
              <a:t>Singers who survive to enjoy a professional career usually do so because of these characteristics.</a:t>
            </a:r>
          </a:p>
          <a:p>
            <a:r>
              <a:rPr lang="en-US" sz="2400" b="1">
                <a:solidFill>
                  <a:schemeClr val="bg2">
                    <a:lumMod val="50000"/>
                  </a:schemeClr>
                </a:solidFill>
              </a:rPr>
              <a:t>Summary and Synthesis: </a:t>
            </a:r>
            <a:r>
              <a:rPr lang="en-US" sz="2400"/>
              <a:t>Those who lack toughness and the confidence in their own abilities will fold in the face of vicious competition and narcissism from other performers. Even the rarified environment of the opera world will not make up for the cruel grind behind the scenes.</a:t>
            </a:r>
          </a:p>
        </p:txBody>
      </p:sp>
    </p:spTree>
    <p:extLst>
      <p:ext uri="{BB962C8B-B14F-4D97-AF65-F5344CB8AC3E}">
        <p14:creationId xmlns:p14="http://schemas.microsoft.com/office/powerpoint/2010/main" val="10667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AAFD-BF4E-AE00-B384-58A1E0D6CF88}"/>
              </a:ext>
            </a:extLst>
          </p:cNvPr>
          <p:cNvSpPr>
            <a:spLocks noGrp="1"/>
          </p:cNvSpPr>
          <p:nvPr>
            <p:ph type="title"/>
          </p:nvPr>
        </p:nvSpPr>
        <p:spPr/>
        <p:txBody>
          <a:bodyPr>
            <a:normAutofit fontScale="90000"/>
          </a:bodyPr>
          <a:lstStyle/>
          <a:p>
            <a:r>
              <a:rPr lang="en-US"/>
              <a:t>Conclusions: Significance/So-What?</a:t>
            </a:r>
          </a:p>
        </p:txBody>
      </p:sp>
      <p:sp>
        <p:nvSpPr>
          <p:cNvPr id="3" name="Content Placeholder 2">
            <a:extLst>
              <a:ext uri="{FF2B5EF4-FFF2-40B4-BE49-F238E27FC236}">
                <a16:creationId xmlns:a16="http://schemas.microsoft.com/office/drawing/2014/main" id="{CFDE2095-E466-29A4-D2FB-3A7F2306E476}"/>
              </a:ext>
            </a:extLst>
          </p:cNvPr>
          <p:cNvSpPr>
            <a:spLocks noGrp="1"/>
          </p:cNvSpPr>
          <p:nvPr>
            <p:ph idx="1"/>
          </p:nvPr>
        </p:nvSpPr>
        <p:spPr/>
        <p:txBody>
          <a:bodyPr>
            <a:normAutofit/>
          </a:bodyPr>
          <a:lstStyle/>
          <a:p>
            <a:pPr>
              <a:spcBef>
                <a:spcPts val="0"/>
              </a:spcBef>
              <a:spcAft>
                <a:spcPts val="0"/>
              </a:spcAft>
            </a:pPr>
            <a:r>
              <a:rPr lang="en-US" sz="2400"/>
              <a:t>The last element of a conclusion is where the author drives home the </a:t>
            </a:r>
            <a:r>
              <a:rPr lang="en-US" sz="2400" b="1">
                <a:solidFill>
                  <a:schemeClr val="bg2">
                    <a:lumMod val="50000"/>
                  </a:schemeClr>
                </a:solidFill>
              </a:rPr>
              <a:t>relevance</a:t>
            </a:r>
            <a:r>
              <a:rPr lang="en-US" sz="2400"/>
              <a:t> and </a:t>
            </a:r>
            <a:r>
              <a:rPr lang="en-US" sz="2400" b="1">
                <a:solidFill>
                  <a:schemeClr val="bg2">
                    <a:lumMod val="50000"/>
                  </a:schemeClr>
                </a:solidFill>
              </a:rPr>
              <a:t>importance</a:t>
            </a:r>
            <a:r>
              <a:rPr lang="en-US" sz="2400"/>
              <a:t> of their message to the reader.</a:t>
            </a:r>
          </a:p>
          <a:p>
            <a:pPr>
              <a:spcBef>
                <a:spcPts val="0"/>
              </a:spcBef>
              <a:spcAft>
                <a:spcPts val="0"/>
              </a:spcAft>
            </a:pPr>
            <a:r>
              <a:rPr lang="en-US" sz="2400"/>
              <a:t>The writer should image the reader looking at them and saying, </a:t>
            </a:r>
            <a:r>
              <a:rPr lang="en-US" sz="2400" b="1">
                <a:solidFill>
                  <a:schemeClr val="bg2">
                    <a:lumMod val="50000"/>
                  </a:schemeClr>
                </a:solidFill>
              </a:rPr>
              <a:t>“Ok, I’ve read what you have to say. So what? Why should I care?” </a:t>
            </a:r>
          </a:p>
          <a:p>
            <a:pPr>
              <a:spcBef>
                <a:spcPts val="0"/>
              </a:spcBef>
              <a:spcAft>
                <a:spcPts val="0"/>
              </a:spcAft>
            </a:pPr>
            <a:r>
              <a:rPr lang="en-US" sz="2400"/>
              <a:t>Answering this question is part of </a:t>
            </a:r>
            <a:r>
              <a:rPr lang="en-US" sz="2400" b="1">
                <a:solidFill>
                  <a:schemeClr val="bg2">
                    <a:lumMod val="50000"/>
                  </a:schemeClr>
                </a:solidFill>
              </a:rPr>
              <a:t>ending strong in an essay.</a:t>
            </a:r>
          </a:p>
        </p:txBody>
      </p:sp>
    </p:spTree>
    <p:extLst>
      <p:ext uri="{BB962C8B-B14F-4D97-AF65-F5344CB8AC3E}">
        <p14:creationId xmlns:p14="http://schemas.microsoft.com/office/powerpoint/2010/main" val="3879691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BAAFD-BF4E-AE00-B384-58A1E0D6CF88}"/>
              </a:ext>
            </a:extLst>
          </p:cNvPr>
          <p:cNvSpPr>
            <a:spLocks noGrp="1"/>
          </p:cNvSpPr>
          <p:nvPr>
            <p:ph type="title"/>
          </p:nvPr>
        </p:nvSpPr>
        <p:spPr/>
        <p:txBody>
          <a:bodyPr>
            <a:normAutofit fontScale="90000"/>
          </a:bodyPr>
          <a:lstStyle/>
          <a:p>
            <a:r>
              <a:rPr lang="en-US"/>
              <a:t>Conclusions: Significance/So-What?</a:t>
            </a:r>
          </a:p>
        </p:txBody>
      </p:sp>
      <p:sp>
        <p:nvSpPr>
          <p:cNvPr id="3" name="Content Placeholder 2">
            <a:extLst>
              <a:ext uri="{FF2B5EF4-FFF2-40B4-BE49-F238E27FC236}">
                <a16:creationId xmlns:a16="http://schemas.microsoft.com/office/drawing/2014/main" id="{CFDE2095-E466-29A4-D2FB-3A7F2306E476}"/>
              </a:ext>
            </a:extLst>
          </p:cNvPr>
          <p:cNvSpPr>
            <a:spLocks noGrp="1"/>
          </p:cNvSpPr>
          <p:nvPr>
            <p:ph idx="1"/>
          </p:nvPr>
        </p:nvSpPr>
        <p:spPr/>
        <p:txBody>
          <a:bodyPr>
            <a:normAutofit/>
          </a:bodyPr>
          <a:lstStyle/>
          <a:p>
            <a:pPr marL="0" indent="0">
              <a:spcBef>
                <a:spcPts val="0"/>
              </a:spcBef>
              <a:spcAft>
                <a:spcPts val="0"/>
              </a:spcAft>
              <a:buNone/>
            </a:pPr>
            <a:r>
              <a:rPr lang="en-US" sz="2400"/>
              <a:t>Depending on the type of essay and the writer’s purpose, this ending could take several forms:</a:t>
            </a:r>
          </a:p>
          <a:p>
            <a:pPr>
              <a:spcBef>
                <a:spcPts val="0"/>
              </a:spcBef>
              <a:spcAft>
                <a:spcPts val="0"/>
              </a:spcAft>
            </a:pPr>
            <a:r>
              <a:rPr lang="en-US" sz="2600"/>
              <a:t>You might simply tie the thesis to the </a:t>
            </a:r>
            <a:r>
              <a:rPr lang="en-US" sz="2600" b="1">
                <a:solidFill>
                  <a:schemeClr val="bg2">
                    <a:lumMod val="50000"/>
                  </a:schemeClr>
                </a:solidFill>
              </a:rPr>
              <a:t>audience’s lives </a:t>
            </a:r>
            <a:r>
              <a:rPr lang="en-US" sz="2600"/>
              <a:t>and tell them why they should care.</a:t>
            </a:r>
          </a:p>
          <a:p>
            <a:pPr>
              <a:spcBef>
                <a:spcPts val="0"/>
              </a:spcBef>
              <a:spcAft>
                <a:spcPts val="0"/>
              </a:spcAft>
            </a:pPr>
            <a:r>
              <a:rPr lang="en-US" sz="2600"/>
              <a:t>You can call for the audience to </a:t>
            </a:r>
            <a:r>
              <a:rPr lang="en-US" sz="2600" b="1">
                <a:solidFill>
                  <a:schemeClr val="bg2">
                    <a:lumMod val="50000"/>
                  </a:schemeClr>
                </a:solidFill>
              </a:rPr>
              <a:t>take some kind of action</a:t>
            </a:r>
            <a:r>
              <a:rPr lang="en-US" sz="2600"/>
              <a:t>.</a:t>
            </a:r>
          </a:p>
          <a:p>
            <a:pPr>
              <a:spcBef>
                <a:spcPts val="0"/>
              </a:spcBef>
              <a:spcAft>
                <a:spcPts val="0"/>
              </a:spcAft>
            </a:pPr>
            <a:r>
              <a:rPr lang="en-US" sz="2600"/>
              <a:t>You can warn the reader of the </a:t>
            </a:r>
            <a:r>
              <a:rPr lang="en-US" sz="2600" b="1">
                <a:solidFill>
                  <a:schemeClr val="bg2">
                    <a:lumMod val="50000"/>
                  </a:schemeClr>
                </a:solidFill>
              </a:rPr>
              <a:t>consequences</a:t>
            </a:r>
            <a:r>
              <a:rPr lang="en-US" sz="2600"/>
              <a:t> </a:t>
            </a:r>
            <a:r>
              <a:rPr lang="en-US" sz="2600" b="1">
                <a:solidFill>
                  <a:schemeClr val="bg2">
                    <a:lumMod val="50000"/>
                  </a:schemeClr>
                </a:solidFill>
              </a:rPr>
              <a:t>of not acting</a:t>
            </a:r>
            <a:r>
              <a:rPr lang="en-US" sz="2600"/>
              <a:t>.</a:t>
            </a:r>
          </a:p>
          <a:p>
            <a:pPr>
              <a:spcBef>
                <a:spcPts val="0"/>
              </a:spcBef>
              <a:spcAft>
                <a:spcPts val="0"/>
              </a:spcAft>
            </a:pPr>
            <a:r>
              <a:rPr lang="en-US" sz="2600"/>
              <a:t>You can encourage the reader by mentioning the </a:t>
            </a:r>
            <a:r>
              <a:rPr lang="en-US" sz="2600" b="1">
                <a:solidFill>
                  <a:schemeClr val="bg2">
                    <a:lumMod val="50000"/>
                  </a:schemeClr>
                </a:solidFill>
              </a:rPr>
              <a:t>consequences of making a change</a:t>
            </a:r>
            <a:r>
              <a:rPr lang="en-US" sz="2600"/>
              <a:t>.</a:t>
            </a:r>
          </a:p>
          <a:p>
            <a:pPr>
              <a:spcBef>
                <a:spcPts val="0"/>
              </a:spcBef>
              <a:spcAft>
                <a:spcPts val="0"/>
              </a:spcAft>
            </a:pPr>
            <a:r>
              <a:rPr lang="en-US" sz="2600"/>
              <a:t>You can direct them to where they can find </a:t>
            </a:r>
            <a:r>
              <a:rPr lang="en-US" sz="2600" b="1">
                <a:solidFill>
                  <a:schemeClr val="bg2">
                    <a:lumMod val="50000"/>
                  </a:schemeClr>
                </a:solidFill>
              </a:rPr>
              <a:t>more information or help</a:t>
            </a:r>
            <a:r>
              <a:rPr lang="en-US" sz="2600"/>
              <a:t>.</a:t>
            </a:r>
          </a:p>
          <a:p>
            <a:pPr>
              <a:spcBef>
                <a:spcPts val="0"/>
              </a:spcBef>
              <a:spcAft>
                <a:spcPts val="0"/>
              </a:spcAft>
            </a:pPr>
            <a:r>
              <a:rPr lang="en-US" sz="2600"/>
              <a:t>You can </a:t>
            </a:r>
            <a:r>
              <a:rPr lang="en-US" sz="2600" b="1">
                <a:solidFill>
                  <a:schemeClr val="bg2">
                    <a:lumMod val="50000"/>
                  </a:schemeClr>
                </a:solidFill>
              </a:rPr>
              <a:t>combine</a:t>
            </a:r>
            <a:r>
              <a:rPr lang="en-US" sz="2600"/>
              <a:t> some of these.</a:t>
            </a:r>
          </a:p>
        </p:txBody>
      </p:sp>
    </p:spTree>
    <p:extLst>
      <p:ext uri="{BB962C8B-B14F-4D97-AF65-F5344CB8AC3E}">
        <p14:creationId xmlns:p14="http://schemas.microsoft.com/office/powerpoint/2010/main" val="138262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7D0E-0D7B-EC99-5AE1-3F7E9C146349}"/>
              </a:ext>
            </a:extLst>
          </p:cNvPr>
          <p:cNvSpPr>
            <a:spLocks noGrp="1"/>
          </p:cNvSpPr>
          <p:nvPr>
            <p:ph type="title"/>
          </p:nvPr>
        </p:nvSpPr>
        <p:spPr/>
        <p:txBody>
          <a:bodyPr>
            <a:normAutofit fontScale="90000"/>
          </a:bodyPr>
          <a:lstStyle/>
          <a:p>
            <a:r>
              <a:rPr lang="en-US"/>
              <a:t>Example Conclusion</a:t>
            </a:r>
          </a:p>
        </p:txBody>
      </p:sp>
      <p:sp>
        <p:nvSpPr>
          <p:cNvPr id="3" name="Content Placeholder 2">
            <a:extLst>
              <a:ext uri="{FF2B5EF4-FFF2-40B4-BE49-F238E27FC236}">
                <a16:creationId xmlns:a16="http://schemas.microsoft.com/office/drawing/2014/main" id="{A7F314BD-9243-39BB-94BE-F09B1B753257}"/>
              </a:ext>
            </a:extLst>
          </p:cNvPr>
          <p:cNvSpPr>
            <a:spLocks noGrp="1"/>
          </p:cNvSpPr>
          <p:nvPr>
            <p:ph idx="1"/>
          </p:nvPr>
        </p:nvSpPr>
        <p:spPr>
          <a:xfrm>
            <a:off x="897622" y="1524000"/>
            <a:ext cx="10393960" cy="4660490"/>
          </a:xfrm>
        </p:spPr>
        <p:txBody>
          <a:bodyPr>
            <a:normAutofit/>
          </a:bodyPr>
          <a:lstStyle/>
          <a:p>
            <a:pPr marL="0" indent="0">
              <a:lnSpc>
                <a:spcPct val="120000"/>
              </a:lnSpc>
              <a:spcBef>
                <a:spcPts val="0"/>
              </a:spcBef>
              <a:spcAft>
                <a:spcPts val="0"/>
              </a:spcAft>
              <a:buNone/>
            </a:pPr>
            <a:r>
              <a:rPr lang="en-US" sz="2200" b="1">
                <a:solidFill>
                  <a:schemeClr val="bg2">
                    <a:lumMod val="50000"/>
                  </a:schemeClr>
                </a:solidFill>
              </a:rPr>
              <a:t>Introduction Thesis: </a:t>
            </a:r>
            <a:r>
              <a:rPr lang="en-US" sz="2200"/>
              <a:t>Rather than being distracted by the promise of a glamorous life, singers wishing to pursue a career in opera must be resilient, confident, and focused.</a:t>
            </a:r>
          </a:p>
          <a:p>
            <a:pPr>
              <a:lnSpc>
                <a:spcPct val="120000"/>
              </a:lnSpc>
              <a:spcBef>
                <a:spcPts val="0"/>
              </a:spcBef>
              <a:spcAft>
                <a:spcPts val="0"/>
              </a:spcAft>
            </a:pPr>
            <a:r>
              <a:rPr lang="en-US" sz="2200" b="1">
                <a:solidFill>
                  <a:schemeClr val="bg2">
                    <a:lumMod val="50000"/>
                  </a:schemeClr>
                </a:solidFill>
              </a:rPr>
              <a:t>Paraphrased Thesis: </a:t>
            </a:r>
            <a:r>
              <a:rPr lang="en-US" sz="2200"/>
              <a:t>Singers who survive to enjoy a professional career usually do so because of these characteristics. </a:t>
            </a:r>
          </a:p>
          <a:p>
            <a:pPr>
              <a:lnSpc>
                <a:spcPct val="120000"/>
              </a:lnSpc>
              <a:spcBef>
                <a:spcPts val="0"/>
              </a:spcBef>
              <a:spcAft>
                <a:spcPts val="0"/>
              </a:spcAft>
            </a:pPr>
            <a:r>
              <a:rPr lang="en-US" sz="2200" b="1">
                <a:solidFill>
                  <a:schemeClr val="bg2">
                    <a:lumMod val="50000"/>
                  </a:schemeClr>
                </a:solidFill>
              </a:rPr>
              <a:t>Summary and Synthesis: </a:t>
            </a:r>
            <a:r>
              <a:rPr lang="en-US" sz="2200"/>
              <a:t>Those who lack toughness and the confidence in their own abilities will fold in the face of vicious competition and narcissism from other performers. This can lead to a lack of focus as the worry and self-doubt can erode a singer’s love for the craft. Even the rarified environment of the opera world will not make up for the cruel grind behind the scenes or interactions with other artists. </a:t>
            </a:r>
          </a:p>
        </p:txBody>
      </p:sp>
    </p:spTree>
    <p:extLst>
      <p:ext uri="{BB962C8B-B14F-4D97-AF65-F5344CB8AC3E}">
        <p14:creationId xmlns:p14="http://schemas.microsoft.com/office/powerpoint/2010/main" val="24236243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C7D0E-0D7B-EC99-5AE1-3F7E9C146349}"/>
              </a:ext>
            </a:extLst>
          </p:cNvPr>
          <p:cNvSpPr>
            <a:spLocks noGrp="1"/>
          </p:cNvSpPr>
          <p:nvPr>
            <p:ph type="title"/>
          </p:nvPr>
        </p:nvSpPr>
        <p:spPr/>
        <p:txBody>
          <a:bodyPr>
            <a:normAutofit fontScale="90000"/>
          </a:bodyPr>
          <a:lstStyle/>
          <a:p>
            <a:r>
              <a:rPr lang="en-US"/>
              <a:t>Example Conclusion</a:t>
            </a:r>
          </a:p>
        </p:txBody>
      </p:sp>
      <p:sp>
        <p:nvSpPr>
          <p:cNvPr id="3" name="Content Placeholder 2">
            <a:extLst>
              <a:ext uri="{FF2B5EF4-FFF2-40B4-BE49-F238E27FC236}">
                <a16:creationId xmlns:a16="http://schemas.microsoft.com/office/drawing/2014/main" id="{A7F314BD-9243-39BB-94BE-F09B1B753257}"/>
              </a:ext>
            </a:extLst>
          </p:cNvPr>
          <p:cNvSpPr>
            <a:spLocks noGrp="1"/>
          </p:cNvSpPr>
          <p:nvPr>
            <p:ph idx="1"/>
          </p:nvPr>
        </p:nvSpPr>
        <p:spPr>
          <a:xfrm>
            <a:off x="897622" y="1524000"/>
            <a:ext cx="10393960" cy="4660490"/>
          </a:xfrm>
        </p:spPr>
        <p:txBody>
          <a:bodyPr>
            <a:normAutofit/>
          </a:bodyPr>
          <a:lstStyle/>
          <a:p>
            <a:pPr>
              <a:lnSpc>
                <a:spcPct val="120000"/>
              </a:lnSpc>
              <a:spcBef>
                <a:spcPts val="0"/>
              </a:spcBef>
              <a:spcAft>
                <a:spcPts val="0"/>
              </a:spcAft>
            </a:pPr>
            <a:r>
              <a:rPr lang="en-US" sz="2200" b="1">
                <a:solidFill>
                  <a:schemeClr val="bg2">
                    <a:lumMod val="50000"/>
                  </a:schemeClr>
                </a:solidFill>
              </a:rPr>
              <a:t>Show Importance to Reader: </a:t>
            </a:r>
            <a:r>
              <a:rPr lang="en-US" sz="2200"/>
              <a:t>That is not to say that opera is only filled with self-centered performers who attack anyone they see as a threat to their career. Logically, this type of attitude can be present in any number of settings. However, artists tend to react more emotionally to the world. Ironically, performers are often introverts who are easily hurt by the words and actions of others. </a:t>
            </a:r>
          </a:p>
          <a:p>
            <a:pPr>
              <a:lnSpc>
                <a:spcPct val="120000"/>
              </a:lnSpc>
              <a:spcBef>
                <a:spcPts val="0"/>
              </a:spcBef>
              <a:spcAft>
                <a:spcPts val="0"/>
              </a:spcAft>
            </a:pPr>
            <a:r>
              <a:rPr lang="en-US" sz="2200" b="1">
                <a:solidFill>
                  <a:schemeClr val="bg2">
                    <a:lumMod val="50000"/>
                  </a:schemeClr>
                </a:solidFill>
              </a:rPr>
              <a:t>So-What Factor: </a:t>
            </a:r>
            <a:r>
              <a:rPr lang="en-US" sz="2200"/>
              <a:t>Any singer with these vulnerabilities must begin early to toughen up or determine if singing is a career or just a beloved act of self-expression. Learning this lesson after years of study and dreams is harsh and painful. The sooner they being preparing themselves for the worst that this world offers will be the sooner they can achieve success and enjoy the best that opera brings.</a:t>
            </a:r>
          </a:p>
        </p:txBody>
      </p:sp>
    </p:spTree>
    <p:extLst>
      <p:ext uri="{BB962C8B-B14F-4D97-AF65-F5344CB8AC3E}">
        <p14:creationId xmlns:p14="http://schemas.microsoft.com/office/powerpoint/2010/main" val="392229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7DA7-36E6-136A-5017-F02EBC806696}"/>
              </a:ext>
            </a:extLst>
          </p:cNvPr>
          <p:cNvSpPr>
            <a:spLocks noGrp="1"/>
          </p:cNvSpPr>
          <p:nvPr>
            <p:ph type="title"/>
          </p:nvPr>
        </p:nvSpPr>
        <p:spPr/>
        <p:txBody>
          <a:bodyPr>
            <a:normAutofit fontScale="90000"/>
          </a:bodyPr>
          <a:lstStyle/>
          <a:p>
            <a:r>
              <a:rPr lang="en-US" dirty="0"/>
              <a:t>Final Thoughts</a:t>
            </a:r>
          </a:p>
        </p:txBody>
      </p:sp>
      <p:sp>
        <p:nvSpPr>
          <p:cNvPr id="3" name="Content Placeholder 2">
            <a:extLst>
              <a:ext uri="{FF2B5EF4-FFF2-40B4-BE49-F238E27FC236}">
                <a16:creationId xmlns:a16="http://schemas.microsoft.com/office/drawing/2014/main" id="{3F7CFDB1-EAAA-8EF4-CDEE-01A0293784BB}"/>
              </a:ext>
            </a:extLst>
          </p:cNvPr>
          <p:cNvSpPr>
            <a:spLocks noGrp="1"/>
          </p:cNvSpPr>
          <p:nvPr>
            <p:ph idx="1"/>
          </p:nvPr>
        </p:nvSpPr>
        <p:spPr/>
        <p:txBody>
          <a:bodyPr>
            <a:normAutofit/>
          </a:bodyPr>
          <a:lstStyle/>
          <a:p>
            <a:r>
              <a:rPr lang="en-US" sz="2400" dirty="0"/>
              <a:t>Introduction is the first thing your reader sees. Making a good first impression is important. This paragraph sets the whole tone for the essay.</a:t>
            </a:r>
          </a:p>
          <a:p>
            <a:r>
              <a:rPr lang="en-US" sz="2400" dirty="0"/>
              <a:t>The conclusion is the last thing your reader sees. It's your final chance to persuade your audience that your thesis is relevant and valuable.</a:t>
            </a:r>
          </a:p>
          <a:p>
            <a:r>
              <a:rPr lang="en-US" sz="2400" dirty="0"/>
              <a:t>Do not think that you must write the essay in chronological order: intro, body</a:t>
            </a:r>
            <a:r>
              <a:rPr lang="en-US" sz="2400"/>
              <a:t>, conclusion. </a:t>
            </a:r>
            <a:r>
              <a:rPr lang="en-US" sz="2400" dirty="0"/>
              <a:t>After you have the thesis written, you can work on any part. That means the introduction could be the last paragraph you tackle.</a:t>
            </a:r>
          </a:p>
        </p:txBody>
      </p:sp>
    </p:spTree>
    <p:extLst>
      <p:ext uri="{BB962C8B-B14F-4D97-AF65-F5344CB8AC3E}">
        <p14:creationId xmlns:p14="http://schemas.microsoft.com/office/powerpoint/2010/main" val="3027540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140A8-7723-BB72-CE41-2879239883CA}"/>
              </a:ext>
            </a:extLst>
          </p:cNvPr>
          <p:cNvSpPr>
            <a:spLocks noGrp="1"/>
          </p:cNvSpPr>
          <p:nvPr>
            <p:ph type="title"/>
          </p:nvPr>
        </p:nvSpPr>
        <p:spPr/>
        <p:txBody>
          <a:bodyPr>
            <a:normAutofit fontScale="90000"/>
          </a:bodyPr>
          <a:lstStyle/>
          <a:p>
            <a:r>
              <a:rPr lang="en-US"/>
              <a:t>Beginnings: The Introduction</a:t>
            </a:r>
          </a:p>
        </p:txBody>
      </p:sp>
      <p:sp>
        <p:nvSpPr>
          <p:cNvPr id="3" name="Content Placeholder 2">
            <a:extLst>
              <a:ext uri="{FF2B5EF4-FFF2-40B4-BE49-F238E27FC236}">
                <a16:creationId xmlns:a16="http://schemas.microsoft.com/office/drawing/2014/main" id="{95CE944D-07D1-5770-98F8-520C4F4A42E3}"/>
              </a:ext>
            </a:extLst>
          </p:cNvPr>
          <p:cNvSpPr>
            <a:spLocks noGrp="1"/>
          </p:cNvSpPr>
          <p:nvPr>
            <p:ph idx="1"/>
          </p:nvPr>
        </p:nvSpPr>
        <p:spPr/>
        <p:txBody>
          <a:bodyPr/>
          <a:lstStyle/>
          <a:p>
            <a:r>
              <a:rPr lang="en-US" sz="2400"/>
              <a:t>The first paragraph your reader sees is, obviously, the introduction.</a:t>
            </a:r>
          </a:p>
          <a:p>
            <a:r>
              <a:rPr lang="en-US" sz="2400"/>
              <a:t>The purpose of the intro is to get the </a:t>
            </a:r>
            <a:r>
              <a:rPr lang="en-US" sz="2400" b="1">
                <a:solidFill>
                  <a:schemeClr val="bg2">
                    <a:lumMod val="50000"/>
                  </a:schemeClr>
                </a:solidFill>
              </a:rPr>
              <a:t>reader’s attention</a:t>
            </a:r>
            <a:r>
              <a:rPr lang="en-US" sz="2400"/>
              <a:t>, give them </a:t>
            </a:r>
            <a:r>
              <a:rPr lang="en-US" sz="2400" b="1">
                <a:solidFill>
                  <a:schemeClr val="bg2">
                    <a:lumMod val="50000"/>
                  </a:schemeClr>
                </a:solidFill>
              </a:rPr>
              <a:t>background</a:t>
            </a:r>
            <a:r>
              <a:rPr lang="en-US" sz="2400"/>
              <a:t> </a:t>
            </a:r>
            <a:r>
              <a:rPr lang="en-US" sz="2400" b="1">
                <a:solidFill>
                  <a:schemeClr val="bg2">
                    <a:lumMod val="50000"/>
                  </a:schemeClr>
                </a:solidFill>
              </a:rPr>
              <a:t>information</a:t>
            </a:r>
            <a:r>
              <a:rPr lang="en-US" sz="2400"/>
              <a:t> they need before they can grasp the rest of the essay, and </a:t>
            </a:r>
            <a:r>
              <a:rPr lang="en-US" sz="2400" b="1">
                <a:solidFill>
                  <a:schemeClr val="bg2">
                    <a:lumMod val="50000"/>
                  </a:schemeClr>
                </a:solidFill>
              </a:rPr>
              <a:t>present the main idea</a:t>
            </a:r>
            <a:r>
              <a:rPr lang="en-US" sz="2400"/>
              <a:t> you are writing about in the thesis.</a:t>
            </a:r>
          </a:p>
          <a:p>
            <a:r>
              <a:rPr lang="en-US" sz="2400"/>
              <a:t>Writers have identified certain </a:t>
            </a:r>
            <a:r>
              <a:rPr lang="en-US" sz="2400" b="1">
                <a:solidFill>
                  <a:schemeClr val="bg2">
                    <a:lumMod val="50000"/>
                  </a:schemeClr>
                </a:solidFill>
              </a:rPr>
              <a:t>standard techniques </a:t>
            </a:r>
            <a:r>
              <a:rPr lang="en-US" sz="2400"/>
              <a:t>for opening an essay, as well as things to avoid doing. The next slides will show you those dos and don’ts.</a:t>
            </a:r>
          </a:p>
          <a:p>
            <a:endParaRPr lang="en-US"/>
          </a:p>
        </p:txBody>
      </p:sp>
    </p:spTree>
    <p:extLst>
      <p:ext uri="{BB962C8B-B14F-4D97-AF65-F5344CB8AC3E}">
        <p14:creationId xmlns:p14="http://schemas.microsoft.com/office/powerpoint/2010/main" val="865431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61E26-E7D4-92E3-0A11-F65E422C738B}"/>
              </a:ext>
            </a:extLst>
          </p:cNvPr>
          <p:cNvSpPr>
            <a:spLocks noGrp="1"/>
          </p:cNvSpPr>
          <p:nvPr>
            <p:ph type="title"/>
          </p:nvPr>
        </p:nvSpPr>
        <p:spPr/>
        <p:txBody>
          <a:bodyPr>
            <a:normAutofit fontScale="90000"/>
          </a:bodyPr>
          <a:lstStyle/>
          <a:p>
            <a:r>
              <a:rPr lang="en-US"/>
              <a:t>Techniques for Starting the Introduction</a:t>
            </a:r>
          </a:p>
        </p:txBody>
      </p:sp>
      <p:sp>
        <p:nvSpPr>
          <p:cNvPr id="3" name="Content Placeholder 2">
            <a:extLst>
              <a:ext uri="{FF2B5EF4-FFF2-40B4-BE49-F238E27FC236}">
                <a16:creationId xmlns:a16="http://schemas.microsoft.com/office/drawing/2014/main" id="{510F0793-7A5A-E8AB-CC47-3B76FB876EF3}"/>
              </a:ext>
            </a:extLst>
          </p:cNvPr>
          <p:cNvSpPr>
            <a:spLocks noGrp="1"/>
          </p:cNvSpPr>
          <p:nvPr>
            <p:ph idx="1"/>
          </p:nvPr>
        </p:nvSpPr>
        <p:spPr/>
        <p:txBody>
          <a:bodyPr>
            <a:noAutofit/>
          </a:bodyPr>
          <a:lstStyle/>
          <a:p>
            <a:pPr>
              <a:spcBef>
                <a:spcPts val="0"/>
              </a:spcBef>
              <a:spcAft>
                <a:spcPts val="0"/>
              </a:spcAft>
            </a:pPr>
            <a:r>
              <a:rPr lang="en-US" sz="2400"/>
              <a:t>The first section of the introduction is called the </a:t>
            </a:r>
            <a:r>
              <a:rPr lang="en-US" sz="2400" b="1">
                <a:solidFill>
                  <a:schemeClr val="bg2">
                    <a:lumMod val="50000"/>
                  </a:schemeClr>
                </a:solidFill>
              </a:rPr>
              <a:t>hook or attention getter</a:t>
            </a:r>
            <a:r>
              <a:rPr lang="en-US" sz="2400"/>
              <a:t>.</a:t>
            </a:r>
          </a:p>
          <a:p>
            <a:pPr>
              <a:spcBef>
                <a:spcPts val="0"/>
              </a:spcBef>
              <a:spcAft>
                <a:spcPts val="0"/>
              </a:spcAft>
            </a:pPr>
            <a:r>
              <a:rPr lang="en-US" sz="2400"/>
              <a:t>The choice you make here is </a:t>
            </a:r>
            <a:r>
              <a:rPr lang="en-US" sz="2400" b="1">
                <a:solidFill>
                  <a:schemeClr val="bg2">
                    <a:lumMod val="50000"/>
                  </a:schemeClr>
                </a:solidFill>
              </a:rPr>
              <a:t>tied to your purpose, audience, and thesis</a:t>
            </a:r>
            <a:r>
              <a:rPr lang="en-US" sz="2400"/>
              <a:t>. You cannot make the best choices if you do not have a working idea of all three of these elements.</a:t>
            </a:r>
          </a:p>
          <a:p>
            <a:pPr>
              <a:spcBef>
                <a:spcPts val="0"/>
              </a:spcBef>
              <a:spcAft>
                <a:spcPts val="0"/>
              </a:spcAft>
            </a:pPr>
            <a:r>
              <a:rPr lang="en-US" sz="2400" b="1">
                <a:solidFill>
                  <a:schemeClr val="bg2">
                    <a:lumMod val="50000"/>
                  </a:schemeClr>
                </a:solidFill>
              </a:rPr>
              <a:t>How do I get my reader’s attention</a:t>
            </a:r>
            <a:r>
              <a:rPr lang="en-US" sz="2400"/>
              <a:t>? Good question. Understanding who the reader is and what they bring to the essay can help you make the best decisions. </a:t>
            </a:r>
            <a:r>
              <a:rPr lang="en-US" sz="2400" b="1">
                <a:solidFill>
                  <a:schemeClr val="bg2">
                    <a:lumMod val="50000"/>
                  </a:schemeClr>
                </a:solidFill>
              </a:rPr>
              <a:t>Relevance to the reader </a:t>
            </a:r>
            <a:r>
              <a:rPr lang="en-US" sz="2400"/>
              <a:t>is a mantra you should have throughout the whole essay process. Here are some standard techniques:</a:t>
            </a:r>
          </a:p>
          <a:p>
            <a:pPr lvl="1">
              <a:spcBef>
                <a:spcPts val="0"/>
              </a:spcBef>
              <a:spcAft>
                <a:spcPts val="0"/>
              </a:spcAft>
            </a:pPr>
            <a:r>
              <a:rPr lang="en-US" sz="2400"/>
              <a:t>Startling fact or quotation</a:t>
            </a:r>
          </a:p>
          <a:p>
            <a:pPr lvl="1">
              <a:spcBef>
                <a:spcPts val="0"/>
              </a:spcBef>
              <a:spcAft>
                <a:spcPts val="0"/>
              </a:spcAft>
            </a:pPr>
            <a:r>
              <a:rPr lang="en-US" sz="2400"/>
              <a:t>Question that sparks thought</a:t>
            </a:r>
          </a:p>
          <a:p>
            <a:pPr lvl="1">
              <a:spcBef>
                <a:spcPts val="0"/>
              </a:spcBef>
              <a:spcAft>
                <a:spcPts val="0"/>
              </a:spcAft>
            </a:pPr>
            <a:r>
              <a:rPr lang="en-US" sz="2400"/>
              <a:t>Anecdote that is vivid and/or intriguing</a:t>
            </a:r>
          </a:p>
          <a:p>
            <a:pPr lvl="1">
              <a:spcBef>
                <a:spcPts val="0"/>
              </a:spcBef>
              <a:spcAft>
                <a:spcPts val="0"/>
              </a:spcAft>
            </a:pPr>
            <a:r>
              <a:rPr lang="en-US" sz="2400"/>
              <a:t>A scenario that captures the problem you will cover in the essay</a:t>
            </a:r>
          </a:p>
        </p:txBody>
      </p:sp>
    </p:spTree>
    <p:extLst>
      <p:ext uri="{BB962C8B-B14F-4D97-AF65-F5344CB8AC3E}">
        <p14:creationId xmlns:p14="http://schemas.microsoft.com/office/powerpoint/2010/main" val="175138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90C8C-AF4D-45BE-6E08-0E5053BA2137}"/>
              </a:ext>
            </a:extLst>
          </p:cNvPr>
          <p:cNvSpPr>
            <a:spLocks noGrp="1"/>
          </p:cNvSpPr>
          <p:nvPr>
            <p:ph type="title"/>
          </p:nvPr>
        </p:nvSpPr>
        <p:spPr/>
        <p:txBody>
          <a:bodyPr>
            <a:normAutofit fontScale="90000"/>
          </a:bodyPr>
          <a:lstStyle/>
          <a:p>
            <a:r>
              <a:rPr lang="en-US"/>
              <a:t>Techniques to Avoid</a:t>
            </a:r>
          </a:p>
        </p:txBody>
      </p:sp>
      <p:sp>
        <p:nvSpPr>
          <p:cNvPr id="3" name="Content Placeholder 2">
            <a:extLst>
              <a:ext uri="{FF2B5EF4-FFF2-40B4-BE49-F238E27FC236}">
                <a16:creationId xmlns:a16="http://schemas.microsoft.com/office/drawing/2014/main" id="{C66D4F1E-2877-1CA5-00FC-C98DB4ABF161}"/>
              </a:ext>
            </a:extLst>
          </p:cNvPr>
          <p:cNvSpPr>
            <a:spLocks noGrp="1"/>
          </p:cNvSpPr>
          <p:nvPr>
            <p:ph idx="1"/>
          </p:nvPr>
        </p:nvSpPr>
        <p:spPr>
          <a:xfrm>
            <a:off x="897622" y="1435510"/>
            <a:ext cx="10393960" cy="4788309"/>
          </a:xfrm>
        </p:spPr>
        <p:txBody>
          <a:bodyPr>
            <a:noAutofit/>
          </a:bodyPr>
          <a:lstStyle/>
          <a:p>
            <a:pPr>
              <a:spcBef>
                <a:spcPts val="0"/>
              </a:spcBef>
              <a:spcAft>
                <a:spcPts val="0"/>
              </a:spcAft>
            </a:pPr>
            <a:r>
              <a:rPr lang="en-US" sz="2200" b="1">
                <a:solidFill>
                  <a:schemeClr val="bg2">
                    <a:lumMod val="50000"/>
                  </a:schemeClr>
                </a:solidFill>
              </a:rPr>
              <a:t>Avoid</a:t>
            </a:r>
            <a:r>
              <a:rPr lang="en-US" sz="2200"/>
              <a:t> the following techniques:</a:t>
            </a:r>
          </a:p>
          <a:p>
            <a:pPr lvl="1">
              <a:spcBef>
                <a:spcPts val="0"/>
              </a:spcBef>
              <a:spcAft>
                <a:spcPts val="0"/>
              </a:spcAft>
            </a:pPr>
            <a:r>
              <a:rPr lang="en-US" sz="2200" b="1">
                <a:solidFill>
                  <a:schemeClr val="bg2">
                    <a:lumMod val="50000"/>
                  </a:schemeClr>
                </a:solidFill>
              </a:rPr>
              <a:t>A standard definition </a:t>
            </a:r>
            <a:r>
              <a:rPr lang="en-US" sz="2200"/>
              <a:t>– if you are using a definition from Websters or an online dictionary, it is probably common knowledge. Only begin with a definition if it is unusual or startling.</a:t>
            </a:r>
          </a:p>
          <a:p>
            <a:pPr lvl="1">
              <a:spcBef>
                <a:spcPts val="0"/>
              </a:spcBef>
              <a:spcAft>
                <a:spcPts val="0"/>
              </a:spcAft>
            </a:pPr>
            <a:r>
              <a:rPr lang="en-US" sz="2200"/>
              <a:t>An </a:t>
            </a:r>
            <a:r>
              <a:rPr lang="en-US" sz="2200" b="1">
                <a:solidFill>
                  <a:schemeClr val="bg2">
                    <a:lumMod val="50000"/>
                  </a:schemeClr>
                </a:solidFill>
              </a:rPr>
              <a:t>information dump </a:t>
            </a:r>
            <a:r>
              <a:rPr lang="en-US" sz="2200"/>
              <a:t>where you provide lots of detailed information that are not relevant to the essay’s thesis but are about the topic. We don’t need to know Plato’s birth date or wife’s name in an essay that discusses applications of his “Allegory of the Cave.”</a:t>
            </a:r>
          </a:p>
          <a:p>
            <a:pPr lvl="1">
              <a:spcBef>
                <a:spcPts val="0"/>
              </a:spcBef>
              <a:spcAft>
                <a:spcPts val="0"/>
              </a:spcAft>
            </a:pPr>
            <a:r>
              <a:rPr lang="en-US" sz="2200"/>
              <a:t>A </a:t>
            </a:r>
            <a:r>
              <a:rPr lang="en-US" sz="2200" b="1">
                <a:solidFill>
                  <a:schemeClr val="bg2">
                    <a:lumMod val="50000"/>
                  </a:schemeClr>
                </a:solidFill>
              </a:rPr>
              <a:t>wide-sweeping statement </a:t>
            </a:r>
            <a:r>
              <a:rPr lang="en-US" sz="2200"/>
              <a:t>that is unreasonable, like “since the beginning of time”</a:t>
            </a:r>
          </a:p>
          <a:p>
            <a:pPr lvl="1">
              <a:spcBef>
                <a:spcPts val="0"/>
              </a:spcBef>
              <a:spcAft>
                <a:spcPts val="0"/>
              </a:spcAft>
            </a:pPr>
            <a:r>
              <a:rPr lang="en-US" sz="2200"/>
              <a:t>A list of </a:t>
            </a:r>
            <a:r>
              <a:rPr lang="en-US" sz="2200" b="1">
                <a:solidFill>
                  <a:schemeClr val="bg2">
                    <a:lumMod val="50000"/>
                  </a:schemeClr>
                </a:solidFill>
              </a:rPr>
              <a:t>vague statements </a:t>
            </a:r>
            <a:r>
              <a:rPr lang="en-US" sz="2200"/>
              <a:t>about the topic that go nowhere. Simply because you might be talking about the topic does not mean it is relevant or focused enough.</a:t>
            </a:r>
          </a:p>
          <a:p>
            <a:pPr lvl="1">
              <a:spcBef>
                <a:spcPts val="0"/>
              </a:spcBef>
              <a:spcAft>
                <a:spcPts val="0"/>
              </a:spcAft>
            </a:pPr>
            <a:r>
              <a:rPr lang="en-US" sz="2200"/>
              <a:t>Do not list your </a:t>
            </a:r>
            <a:r>
              <a:rPr lang="en-US" sz="2200" b="1">
                <a:solidFill>
                  <a:schemeClr val="bg2">
                    <a:lumMod val="50000"/>
                  </a:schemeClr>
                </a:solidFill>
              </a:rPr>
              <a:t>topic sentences</a:t>
            </a:r>
            <a:r>
              <a:rPr lang="en-US" sz="2200"/>
              <a:t>. The only place you should refer to the primary support for the thesis is in the essay map (that 3-point thesis).</a:t>
            </a:r>
          </a:p>
        </p:txBody>
      </p:sp>
    </p:spTree>
    <p:extLst>
      <p:ext uri="{BB962C8B-B14F-4D97-AF65-F5344CB8AC3E}">
        <p14:creationId xmlns:p14="http://schemas.microsoft.com/office/powerpoint/2010/main" val="3402663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2062-D963-1250-D171-D305945BE7E8}"/>
              </a:ext>
            </a:extLst>
          </p:cNvPr>
          <p:cNvSpPr>
            <a:spLocks noGrp="1"/>
          </p:cNvSpPr>
          <p:nvPr>
            <p:ph type="title"/>
          </p:nvPr>
        </p:nvSpPr>
        <p:spPr/>
        <p:txBody>
          <a:bodyPr>
            <a:normAutofit fontScale="90000"/>
          </a:bodyPr>
          <a:lstStyle/>
          <a:p>
            <a:r>
              <a:rPr lang="en-US"/>
              <a:t>Introductions: The Middle Part</a:t>
            </a:r>
          </a:p>
        </p:txBody>
      </p:sp>
      <p:sp>
        <p:nvSpPr>
          <p:cNvPr id="3" name="Content Placeholder 2">
            <a:extLst>
              <a:ext uri="{FF2B5EF4-FFF2-40B4-BE49-F238E27FC236}">
                <a16:creationId xmlns:a16="http://schemas.microsoft.com/office/drawing/2014/main" id="{FBACE27E-9FAF-59D0-B486-2AA704D47E22}"/>
              </a:ext>
            </a:extLst>
          </p:cNvPr>
          <p:cNvSpPr>
            <a:spLocks noGrp="1"/>
          </p:cNvSpPr>
          <p:nvPr>
            <p:ph idx="1"/>
          </p:nvPr>
        </p:nvSpPr>
        <p:spPr/>
        <p:txBody>
          <a:bodyPr>
            <a:noAutofit/>
          </a:bodyPr>
          <a:lstStyle/>
          <a:p>
            <a:pPr>
              <a:spcBef>
                <a:spcPts val="0"/>
              </a:spcBef>
              <a:spcAft>
                <a:spcPts val="0"/>
              </a:spcAft>
            </a:pPr>
            <a:r>
              <a:rPr lang="en-US" sz="2400"/>
              <a:t>After the hook but before the thesis, you have this undefined section we call </a:t>
            </a:r>
            <a:r>
              <a:rPr lang="en-US" sz="2400" b="1">
                <a:solidFill>
                  <a:schemeClr val="bg2">
                    <a:lumMod val="50000"/>
                  </a:schemeClr>
                </a:solidFill>
              </a:rPr>
              <a:t>background information</a:t>
            </a:r>
            <a:r>
              <a:rPr lang="en-US" sz="2400"/>
              <a:t>. This is where the purpose, audience, and thesis is crucial. </a:t>
            </a:r>
          </a:p>
          <a:p>
            <a:pPr>
              <a:spcBef>
                <a:spcPts val="0"/>
              </a:spcBef>
              <a:spcAft>
                <a:spcPts val="0"/>
              </a:spcAft>
            </a:pPr>
            <a:r>
              <a:rPr lang="en-US" sz="2400" b="1">
                <a:solidFill>
                  <a:schemeClr val="bg2">
                    <a:lumMod val="50000"/>
                  </a:schemeClr>
                </a:solidFill>
              </a:rPr>
              <a:t>Audience: </a:t>
            </a:r>
            <a:r>
              <a:rPr lang="en-US" sz="2400"/>
              <a:t>Consider what your audience likely knows about the subject already. What is their attitude towards it? What do they not know that is essential to them getting your point?</a:t>
            </a:r>
          </a:p>
          <a:p>
            <a:pPr>
              <a:spcBef>
                <a:spcPts val="0"/>
              </a:spcBef>
              <a:spcAft>
                <a:spcPts val="0"/>
              </a:spcAft>
            </a:pPr>
            <a:r>
              <a:rPr lang="en-US" sz="2400" b="1">
                <a:solidFill>
                  <a:schemeClr val="bg2">
                    <a:lumMod val="50000"/>
                  </a:schemeClr>
                </a:solidFill>
              </a:rPr>
              <a:t>Context: </a:t>
            </a:r>
            <a:r>
              <a:rPr lang="en-US" sz="2400"/>
              <a:t>Adding context to the thesis limits how much we have to cover in the background. If I am only talking about a topic since 2009, then I do not have to cover anything that happened before, unless it provides context for what has happened since 2009. The audience is also a context. I can eliminate any information that the audience already knows or that would not be relevant to that audience.</a:t>
            </a:r>
          </a:p>
        </p:txBody>
      </p:sp>
    </p:spTree>
    <p:extLst>
      <p:ext uri="{BB962C8B-B14F-4D97-AF65-F5344CB8AC3E}">
        <p14:creationId xmlns:p14="http://schemas.microsoft.com/office/powerpoint/2010/main" val="38488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2062-D963-1250-D171-D305945BE7E8}"/>
              </a:ext>
            </a:extLst>
          </p:cNvPr>
          <p:cNvSpPr>
            <a:spLocks noGrp="1"/>
          </p:cNvSpPr>
          <p:nvPr>
            <p:ph type="title"/>
          </p:nvPr>
        </p:nvSpPr>
        <p:spPr/>
        <p:txBody>
          <a:bodyPr>
            <a:normAutofit fontScale="90000"/>
          </a:bodyPr>
          <a:lstStyle/>
          <a:p>
            <a:r>
              <a:rPr lang="en-US"/>
              <a:t>Introductions: The Middle Part</a:t>
            </a:r>
          </a:p>
        </p:txBody>
      </p:sp>
      <p:sp>
        <p:nvSpPr>
          <p:cNvPr id="3" name="Content Placeholder 2">
            <a:extLst>
              <a:ext uri="{FF2B5EF4-FFF2-40B4-BE49-F238E27FC236}">
                <a16:creationId xmlns:a16="http://schemas.microsoft.com/office/drawing/2014/main" id="{FBACE27E-9FAF-59D0-B486-2AA704D47E22}"/>
              </a:ext>
            </a:extLst>
          </p:cNvPr>
          <p:cNvSpPr>
            <a:spLocks noGrp="1"/>
          </p:cNvSpPr>
          <p:nvPr>
            <p:ph idx="1"/>
          </p:nvPr>
        </p:nvSpPr>
        <p:spPr/>
        <p:txBody>
          <a:bodyPr>
            <a:noAutofit/>
          </a:bodyPr>
          <a:lstStyle/>
          <a:p>
            <a:r>
              <a:rPr lang="en-US" sz="2400" b="1">
                <a:solidFill>
                  <a:schemeClr val="bg2">
                    <a:lumMod val="50000"/>
                  </a:schemeClr>
                </a:solidFill>
              </a:rPr>
              <a:t>Progression: </a:t>
            </a:r>
            <a:r>
              <a:rPr lang="en-US" sz="2400"/>
              <a:t>I need to order my ideas in the introduction in a way that gets progressively narrower until I reach the thesis. Do not do the hokey-pokey where you step in (narrow the subject) only to step out (broaden the subject) in the next sentence. For example: </a:t>
            </a:r>
          </a:p>
          <a:p>
            <a:pPr lvl="1"/>
            <a:r>
              <a:rPr lang="en-US" sz="2400"/>
              <a:t>People find ordinary heroes all around them. My ordinary hero is my Grandmother Jean. Ordinary heroes can be anyone at any age or circumstance.</a:t>
            </a:r>
          </a:p>
          <a:p>
            <a:pPr lvl="2"/>
            <a:r>
              <a:rPr lang="en-US" sz="2400" b="1">
                <a:solidFill>
                  <a:schemeClr val="bg2">
                    <a:lumMod val="50000"/>
                  </a:schemeClr>
                </a:solidFill>
              </a:rPr>
              <a:t>The hokey-pokey: </a:t>
            </a:r>
            <a:r>
              <a:rPr lang="en-US" sz="2400"/>
              <a:t>See how that third sentence takes us back out to a broader place? Instead, I would want to move that sentence after sentence 1.</a:t>
            </a:r>
          </a:p>
        </p:txBody>
      </p:sp>
    </p:spTree>
    <p:extLst>
      <p:ext uri="{BB962C8B-B14F-4D97-AF65-F5344CB8AC3E}">
        <p14:creationId xmlns:p14="http://schemas.microsoft.com/office/powerpoint/2010/main" val="231208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1A98B-39CB-1D88-DBE8-7B77C5B073F3}"/>
              </a:ext>
            </a:extLst>
          </p:cNvPr>
          <p:cNvSpPr>
            <a:spLocks noGrp="1"/>
          </p:cNvSpPr>
          <p:nvPr>
            <p:ph type="title"/>
          </p:nvPr>
        </p:nvSpPr>
        <p:spPr/>
        <p:txBody>
          <a:bodyPr>
            <a:normAutofit fontScale="90000"/>
          </a:bodyPr>
          <a:lstStyle/>
          <a:p>
            <a:r>
              <a:rPr lang="en-US"/>
              <a:t>Introductions: The End</a:t>
            </a:r>
          </a:p>
        </p:txBody>
      </p:sp>
      <p:sp>
        <p:nvSpPr>
          <p:cNvPr id="3" name="Content Placeholder 2">
            <a:extLst>
              <a:ext uri="{FF2B5EF4-FFF2-40B4-BE49-F238E27FC236}">
                <a16:creationId xmlns:a16="http://schemas.microsoft.com/office/drawing/2014/main" id="{E9A59F2D-5465-2651-BA49-8BDB6AEDDE72}"/>
              </a:ext>
            </a:extLst>
          </p:cNvPr>
          <p:cNvSpPr>
            <a:spLocks noGrp="1"/>
          </p:cNvSpPr>
          <p:nvPr>
            <p:ph idx="1"/>
          </p:nvPr>
        </p:nvSpPr>
        <p:spPr/>
        <p:txBody>
          <a:bodyPr>
            <a:normAutofit/>
          </a:bodyPr>
          <a:lstStyle/>
          <a:p>
            <a:r>
              <a:rPr lang="en-US" sz="2400"/>
              <a:t>The last part of the introduction is the </a:t>
            </a:r>
            <a:r>
              <a:rPr lang="en-US" sz="2400" b="1">
                <a:solidFill>
                  <a:schemeClr val="bg2">
                    <a:lumMod val="50000"/>
                  </a:schemeClr>
                </a:solidFill>
              </a:rPr>
              <a:t>thesis statement. </a:t>
            </a:r>
          </a:p>
          <a:p>
            <a:r>
              <a:rPr lang="en-US" sz="2400"/>
              <a:t>Though this should only be </a:t>
            </a:r>
            <a:r>
              <a:rPr lang="en-US" sz="2400" b="1">
                <a:solidFill>
                  <a:schemeClr val="bg2">
                    <a:lumMod val="50000"/>
                  </a:schemeClr>
                </a:solidFill>
              </a:rPr>
              <a:t>one sentence</a:t>
            </a:r>
            <a:r>
              <a:rPr lang="en-US" sz="2400"/>
              <a:t>, you will probably have one or two sentences before it that lead into the thesis.</a:t>
            </a:r>
          </a:p>
          <a:p>
            <a:r>
              <a:rPr lang="en-US" sz="2400"/>
              <a:t>Make sure your thesis </a:t>
            </a:r>
            <a:r>
              <a:rPr lang="en-US" sz="2400" b="1">
                <a:solidFill>
                  <a:schemeClr val="bg2">
                    <a:lumMod val="50000"/>
                  </a:schemeClr>
                </a:solidFill>
              </a:rPr>
              <a:t>logically follows </a:t>
            </a:r>
            <a:r>
              <a:rPr lang="en-US" sz="2400"/>
              <a:t>what you have aid in the introduction.</a:t>
            </a:r>
          </a:p>
        </p:txBody>
      </p:sp>
    </p:spTree>
    <p:extLst>
      <p:ext uri="{BB962C8B-B14F-4D97-AF65-F5344CB8AC3E}">
        <p14:creationId xmlns:p14="http://schemas.microsoft.com/office/powerpoint/2010/main" val="3894551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9FE5-9314-BA82-F20B-C9E126D76EF7}"/>
              </a:ext>
            </a:extLst>
          </p:cNvPr>
          <p:cNvSpPr>
            <a:spLocks noGrp="1"/>
          </p:cNvSpPr>
          <p:nvPr>
            <p:ph type="title"/>
          </p:nvPr>
        </p:nvSpPr>
        <p:spPr/>
        <p:txBody>
          <a:bodyPr>
            <a:normAutofit fontScale="90000"/>
          </a:bodyPr>
          <a:lstStyle/>
          <a:p>
            <a:r>
              <a:rPr lang="en-US"/>
              <a:t>Example Introduction</a:t>
            </a:r>
          </a:p>
        </p:txBody>
      </p:sp>
      <p:sp>
        <p:nvSpPr>
          <p:cNvPr id="3" name="Content Placeholder 2">
            <a:extLst>
              <a:ext uri="{FF2B5EF4-FFF2-40B4-BE49-F238E27FC236}">
                <a16:creationId xmlns:a16="http://schemas.microsoft.com/office/drawing/2014/main" id="{536D36D8-0DA8-137C-4DFE-498AEF75345B}"/>
              </a:ext>
            </a:extLst>
          </p:cNvPr>
          <p:cNvSpPr>
            <a:spLocks noGrp="1"/>
          </p:cNvSpPr>
          <p:nvPr>
            <p:ph idx="1"/>
          </p:nvPr>
        </p:nvSpPr>
        <p:spPr/>
        <p:txBody>
          <a:bodyPr>
            <a:normAutofit fontScale="92500" lnSpcReduction="10000"/>
          </a:bodyPr>
          <a:lstStyle/>
          <a:p>
            <a:pPr marL="0" indent="0">
              <a:lnSpc>
                <a:spcPct val="120000"/>
              </a:lnSpc>
              <a:spcBef>
                <a:spcPts val="0"/>
              </a:spcBef>
              <a:spcAft>
                <a:spcPts val="0"/>
              </a:spcAft>
              <a:buNone/>
            </a:pPr>
            <a:r>
              <a:rPr lang="en-US" sz="2400"/>
              <a:t>	Who wouldn’t want to be a finalist on </a:t>
            </a:r>
            <a:r>
              <a:rPr lang="en-US" sz="2400" i="1"/>
              <a:t>America’s Got Talent, </a:t>
            </a:r>
            <a:r>
              <a:rPr lang="en-US" sz="2400"/>
              <a:t>or </a:t>
            </a:r>
            <a:r>
              <a:rPr lang="en-US" sz="2400" i="1"/>
              <a:t>The Voice? </a:t>
            </a:r>
            <a:r>
              <a:rPr lang="en-US" sz="2400"/>
              <a:t>For many talented singers, the idea of a career in music is seductive. They see people like Kelly Clarkson and Blake Shelton and wish for life. They hear songs on the radio and know they could sing it better. Even opera singers can find those like them competing on reality shows. They just need their shot before a judge, and all their dreams will come true. The reality of a professional singer’s life, though, is harsh. I know, because I pursued this dream for eleven years. I had all the talent, but, when I got to college, I discovered that I needed more than artistry. I was so wrapped up in the idea of singing on famous stages, like La Scala in Milan, that I did not take the time to build skills outside of music that professional artists need. Rather than being distracted by the promise of a glamorous life, singers wishing to pursue a career in opera must be resilient, confident, and focused.</a:t>
            </a:r>
          </a:p>
        </p:txBody>
      </p:sp>
    </p:spTree>
    <p:extLst>
      <p:ext uri="{BB962C8B-B14F-4D97-AF65-F5344CB8AC3E}">
        <p14:creationId xmlns:p14="http://schemas.microsoft.com/office/powerpoint/2010/main" val="2975752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9F77-8F55-4FAB-610A-C65B75A760AD}"/>
              </a:ext>
            </a:extLst>
          </p:cNvPr>
          <p:cNvSpPr>
            <a:spLocks noGrp="1"/>
          </p:cNvSpPr>
          <p:nvPr>
            <p:ph type="title"/>
          </p:nvPr>
        </p:nvSpPr>
        <p:spPr/>
        <p:txBody>
          <a:bodyPr>
            <a:normAutofit fontScale="90000"/>
          </a:bodyPr>
          <a:lstStyle/>
          <a:p>
            <a:r>
              <a:rPr lang="en-US"/>
              <a:t>Conclusions: Techniques</a:t>
            </a:r>
          </a:p>
        </p:txBody>
      </p:sp>
      <p:sp>
        <p:nvSpPr>
          <p:cNvPr id="3" name="Content Placeholder 2">
            <a:extLst>
              <a:ext uri="{FF2B5EF4-FFF2-40B4-BE49-F238E27FC236}">
                <a16:creationId xmlns:a16="http://schemas.microsoft.com/office/drawing/2014/main" id="{CC142A95-D605-A8AC-A9A9-AD5992AAC875}"/>
              </a:ext>
            </a:extLst>
          </p:cNvPr>
          <p:cNvSpPr>
            <a:spLocks noGrp="1"/>
          </p:cNvSpPr>
          <p:nvPr>
            <p:ph idx="1"/>
          </p:nvPr>
        </p:nvSpPr>
        <p:spPr>
          <a:xfrm>
            <a:off x="897622" y="1524000"/>
            <a:ext cx="10393960" cy="4569975"/>
          </a:xfrm>
        </p:spPr>
        <p:txBody>
          <a:bodyPr>
            <a:normAutofit fontScale="92500"/>
          </a:bodyPr>
          <a:lstStyle/>
          <a:p>
            <a:pPr>
              <a:spcBef>
                <a:spcPts val="0"/>
              </a:spcBef>
              <a:spcAft>
                <a:spcPts val="0"/>
              </a:spcAft>
            </a:pPr>
            <a:r>
              <a:rPr lang="en-US" sz="2400"/>
              <a:t>Writers recognize some </a:t>
            </a:r>
            <a:r>
              <a:rPr lang="en-US" sz="2400" b="1">
                <a:solidFill>
                  <a:schemeClr val="bg2">
                    <a:lumMod val="50000"/>
                  </a:schemeClr>
                </a:solidFill>
              </a:rPr>
              <a:t>common techniques </a:t>
            </a:r>
            <a:r>
              <a:rPr lang="en-US" sz="2400"/>
              <a:t>that make effective conclusions. Most of these are detailed in later slides.</a:t>
            </a:r>
          </a:p>
          <a:p>
            <a:pPr>
              <a:spcBef>
                <a:spcPts val="0"/>
              </a:spcBef>
              <a:spcAft>
                <a:spcPts val="0"/>
              </a:spcAft>
            </a:pPr>
            <a:r>
              <a:rPr lang="en-US" sz="2400" b="1">
                <a:solidFill>
                  <a:schemeClr val="bg2">
                    <a:lumMod val="50000"/>
                  </a:schemeClr>
                </a:solidFill>
              </a:rPr>
              <a:t>Mirror the introduction</a:t>
            </a:r>
            <a:r>
              <a:rPr lang="en-US" sz="2400"/>
              <a:t>. If you used an anecdote, then remind the readers, offer a new anecdote that might better reflect what the reader now understand, or give more information about the original anecdote. If you asked a question, refer back to it with the answer that the reader should recognize now. </a:t>
            </a:r>
          </a:p>
          <a:p>
            <a:pPr>
              <a:spcBef>
                <a:spcPts val="0"/>
              </a:spcBef>
              <a:spcAft>
                <a:spcPts val="0"/>
              </a:spcAft>
            </a:pPr>
            <a:r>
              <a:rPr lang="en-US" sz="2400" b="1">
                <a:solidFill>
                  <a:schemeClr val="bg2">
                    <a:lumMod val="50000"/>
                  </a:schemeClr>
                </a:solidFill>
              </a:rPr>
              <a:t>Avoid summary </a:t>
            </a:r>
            <a:r>
              <a:rPr lang="en-US" sz="2400"/>
              <a:t>unless it is brief and tied to the synthesis.</a:t>
            </a:r>
          </a:p>
          <a:p>
            <a:pPr>
              <a:spcBef>
                <a:spcPts val="0"/>
              </a:spcBef>
              <a:spcAft>
                <a:spcPts val="0"/>
              </a:spcAft>
            </a:pPr>
            <a:r>
              <a:rPr lang="en-US" sz="2400"/>
              <a:t>Encourage the reader to </a:t>
            </a:r>
            <a:r>
              <a:rPr lang="en-US" sz="2400" b="1">
                <a:solidFill>
                  <a:schemeClr val="bg2">
                    <a:lumMod val="50000"/>
                  </a:schemeClr>
                </a:solidFill>
              </a:rPr>
              <a:t>take action </a:t>
            </a:r>
            <a:r>
              <a:rPr lang="en-US" sz="2400"/>
              <a:t>of some kind.</a:t>
            </a:r>
          </a:p>
          <a:p>
            <a:pPr>
              <a:spcBef>
                <a:spcPts val="0"/>
              </a:spcBef>
              <a:spcAft>
                <a:spcPts val="0"/>
              </a:spcAft>
            </a:pPr>
            <a:r>
              <a:rPr lang="en-US" sz="2400"/>
              <a:t>Think of how to answer the </a:t>
            </a:r>
            <a:r>
              <a:rPr lang="en-US" sz="2400" b="1">
                <a:solidFill>
                  <a:schemeClr val="bg2">
                    <a:lumMod val="50000"/>
                  </a:schemeClr>
                </a:solidFill>
              </a:rPr>
              <a:t>“so what” question</a:t>
            </a:r>
            <a:r>
              <a:rPr lang="en-US" sz="2400"/>
              <a:t>.</a:t>
            </a:r>
          </a:p>
          <a:p>
            <a:pPr>
              <a:spcBef>
                <a:spcPts val="0"/>
              </a:spcBef>
              <a:spcAft>
                <a:spcPts val="0"/>
              </a:spcAft>
            </a:pPr>
            <a:r>
              <a:rPr lang="en-US" sz="2400"/>
              <a:t>Indicate the </a:t>
            </a:r>
            <a:r>
              <a:rPr lang="en-US" sz="2400" b="1">
                <a:solidFill>
                  <a:schemeClr val="bg2">
                    <a:lumMod val="50000"/>
                  </a:schemeClr>
                </a:solidFill>
              </a:rPr>
              <a:t>next step rationally </a:t>
            </a:r>
            <a:r>
              <a:rPr lang="en-US" sz="2400"/>
              <a:t>to take on this subject. This might be looking at implications beyond this subject (like what may happen if something does not change).</a:t>
            </a:r>
          </a:p>
          <a:p>
            <a:pPr>
              <a:spcBef>
                <a:spcPts val="0"/>
              </a:spcBef>
              <a:spcAft>
                <a:spcPts val="0"/>
              </a:spcAft>
            </a:pPr>
            <a:r>
              <a:rPr lang="en-US" sz="2400"/>
              <a:t>Provide a </a:t>
            </a:r>
            <a:r>
              <a:rPr lang="en-US" sz="2400" b="1">
                <a:solidFill>
                  <a:schemeClr val="bg2">
                    <a:lumMod val="50000"/>
                  </a:schemeClr>
                </a:solidFill>
              </a:rPr>
              <a:t>thought-provoking quotation or insight </a:t>
            </a:r>
            <a:r>
              <a:rPr lang="en-US" sz="2400"/>
              <a:t>you have had while writing the paper that you think will get the reader thinking as well.</a:t>
            </a:r>
            <a:endParaRPr lang="en-US"/>
          </a:p>
        </p:txBody>
      </p:sp>
    </p:spTree>
    <p:extLst>
      <p:ext uri="{BB962C8B-B14F-4D97-AF65-F5344CB8AC3E}">
        <p14:creationId xmlns:p14="http://schemas.microsoft.com/office/powerpoint/2010/main" val="32620056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2118</Words>
  <Application>Microsoft Office PowerPoint</Application>
  <PresentationFormat>Widescreen</PresentationFormat>
  <Paragraphs>85</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Garamond</vt:lpstr>
      <vt:lpstr>Organic</vt:lpstr>
      <vt:lpstr>The Writing Process </vt:lpstr>
      <vt:lpstr>Beginnings: The Introduction</vt:lpstr>
      <vt:lpstr>Techniques for Starting the Introduction</vt:lpstr>
      <vt:lpstr>Techniques to Avoid</vt:lpstr>
      <vt:lpstr>Introductions: The Middle Part</vt:lpstr>
      <vt:lpstr>Introductions: The Middle Part</vt:lpstr>
      <vt:lpstr>Introductions: The End</vt:lpstr>
      <vt:lpstr>Example Introduction</vt:lpstr>
      <vt:lpstr>Conclusions: Techniques</vt:lpstr>
      <vt:lpstr>Techniques to Avoid</vt:lpstr>
      <vt:lpstr>Endings: The Conclusion</vt:lpstr>
      <vt:lpstr>Conclusions: The Middle Stuff</vt:lpstr>
      <vt:lpstr>Conclusions: The Middle Stuff Example</vt:lpstr>
      <vt:lpstr>Conclusions: Significance/So-What?</vt:lpstr>
      <vt:lpstr>Conclusions: Significance/So-What?</vt:lpstr>
      <vt:lpstr>Example Conclusion</vt:lpstr>
      <vt:lpstr>Example Conclusion</vt:lpstr>
      <vt:lpstr>Final Thoughts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Writing Process</dc:title>
  <dc:creator>Kelli Mcbride</dc:creator>
  <cp:lastModifiedBy>Kelli Mcbride</cp:lastModifiedBy>
  <cp:revision>1</cp:revision>
  <dcterms:created xsi:type="dcterms:W3CDTF">2022-09-25T16:00:44Z</dcterms:created>
  <dcterms:modified xsi:type="dcterms:W3CDTF">2024-05-24T04:28:27Z</dcterms:modified>
</cp:coreProperties>
</file>