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39"/>
  </p:notesMasterIdLst>
  <p:handoutMasterIdLst>
    <p:handoutMasterId r:id="rId40"/>
  </p:handoutMasterIdLst>
  <p:sldIdLst>
    <p:sldId id="256" r:id="rId6"/>
    <p:sldId id="257" r:id="rId7"/>
    <p:sldId id="276" r:id="rId8"/>
    <p:sldId id="266" r:id="rId9"/>
    <p:sldId id="267" r:id="rId10"/>
    <p:sldId id="277" r:id="rId11"/>
    <p:sldId id="268" r:id="rId12"/>
    <p:sldId id="269" r:id="rId13"/>
    <p:sldId id="278" r:id="rId14"/>
    <p:sldId id="270" r:id="rId15"/>
    <p:sldId id="258" r:id="rId16"/>
    <p:sldId id="264" r:id="rId17"/>
    <p:sldId id="259" r:id="rId18"/>
    <p:sldId id="261" r:id="rId19"/>
    <p:sldId id="283" r:id="rId20"/>
    <p:sldId id="282" r:id="rId21"/>
    <p:sldId id="281" r:id="rId22"/>
    <p:sldId id="280" r:id="rId23"/>
    <p:sldId id="279" r:id="rId24"/>
    <p:sldId id="284" r:id="rId25"/>
    <p:sldId id="287" r:id="rId26"/>
    <p:sldId id="286" r:id="rId27"/>
    <p:sldId id="285" r:id="rId28"/>
    <p:sldId id="265" r:id="rId29"/>
    <p:sldId id="288" r:id="rId30"/>
    <p:sldId id="271" r:id="rId31"/>
    <p:sldId id="289" r:id="rId32"/>
    <p:sldId id="272" r:id="rId33"/>
    <p:sldId id="273" r:id="rId34"/>
    <p:sldId id="290" r:id="rId35"/>
    <p:sldId id="291" r:id="rId36"/>
    <p:sldId id="274" r:id="rId37"/>
    <p:sldId id="292" r:id="rId38"/>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2" autoAdjust="0"/>
  </p:normalViewPr>
  <p:slideViewPr>
    <p:cSldViewPr snapToGrid="0">
      <p:cViewPr varScale="1">
        <p:scale>
          <a:sx n="97" d="100"/>
          <a:sy n="97" d="100"/>
        </p:scale>
        <p:origin x="42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11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27E57-F754-408A-8116-285FBDA6A515}" type="doc">
      <dgm:prSet loTypeId="urn:microsoft.com/office/officeart/2005/8/layout/pyramid3" loCatId="pyramid" qsTypeId="urn:microsoft.com/office/officeart/2005/8/quickstyle/simple3" qsCatId="simple" csTypeId="urn:microsoft.com/office/officeart/2005/8/colors/accent3_5" csCatId="accent3" phldr="1"/>
      <dgm:spPr/>
    </dgm:pt>
    <dgm:pt modelId="{28FBAC07-C7A0-4592-AEE3-C08C3341E5C5}">
      <dgm:prSet phldrT="[Text]" custT="1"/>
      <dgm:spPr/>
      <dgm:t>
        <a:bodyPr/>
        <a:lstStyle/>
        <a:p>
          <a:r>
            <a:rPr lang="en-US" sz="2000" dirty="0">
              <a:latin typeface="Gill Sans Nova" panose="020B0602020104020203" pitchFamily="34" charset="0"/>
            </a:rPr>
            <a:t>Hook</a:t>
          </a:r>
        </a:p>
      </dgm:t>
    </dgm:pt>
    <dgm:pt modelId="{8160FEEA-A367-48D6-A888-9551C70522C9}" type="parTrans" cxnId="{31A3ACAA-C67E-4EAA-BF2F-E3327D11F85F}">
      <dgm:prSet/>
      <dgm:spPr/>
      <dgm:t>
        <a:bodyPr/>
        <a:lstStyle/>
        <a:p>
          <a:endParaRPr lang="en-US"/>
        </a:p>
      </dgm:t>
    </dgm:pt>
    <dgm:pt modelId="{74C36F85-16E6-4B09-B0CB-862F74A53B59}" type="sibTrans" cxnId="{31A3ACAA-C67E-4EAA-BF2F-E3327D11F85F}">
      <dgm:prSet/>
      <dgm:spPr/>
      <dgm:t>
        <a:bodyPr/>
        <a:lstStyle/>
        <a:p>
          <a:endParaRPr lang="en-US"/>
        </a:p>
      </dgm:t>
    </dgm:pt>
    <dgm:pt modelId="{ADE898B8-D342-4634-AC1A-0A066EEB9187}">
      <dgm:prSet phldrT="[Text]" custT="1"/>
      <dgm:spPr/>
      <dgm:t>
        <a:bodyPr/>
        <a:lstStyle/>
        <a:p>
          <a:r>
            <a:rPr lang="en-US" sz="2000" dirty="0">
              <a:latin typeface="Gill Sans Nova" panose="020B0602020104020203" pitchFamily="34" charset="0"/>
            </a:rPr>
            <a:t>Background Information</a:t>
          </a:r>
        </a:p>
      </dgm:t>
    </dgm:pt>
    <dgm:pt modelId="{D498F973-EC4B-4056-92DE-79AE2275EFD4}" type="parTrans" cxnId="{81B164F2-F02B-4D74-A338-9B514D3EFE41}">
      <dgm:prSet/>
      <dgm:spPr/>
      <dgm:t>
        <a:bodyPr/>
        <a:lstStyle/>
        <a:p>
          <a:endParaRPr lang="en-US"/>
        </a:p>
      </dgm:t>
    </dgm:pt>
    <dgm:pt modelId="{07741739-A0A5-40B0-A877-BAC43F407363}" type="sibTrans" cxnId="{81B164F2-F02B-4D74-A338-9B514D3EFE41}">
      <dgm:prSet/>
      <dgm:spPr/>
      <dgm:t>
        <a:bodyPr/>
        <a:lstStyle/>
        <a:p>
          <a:endParaRPr lang="en-US"/>
        </a:p>
      </dgm:t>
    </dgm:pt>
    <dgm:pt modelId="{291C213F-DCC4-4520-B73D-59168151B688}">
      <dgm:prSet phldrT="[Text]" custT="1"/>
      <dgm:spPr/>
      <dgm:t>
        <a:bodyPr anchor="t"/>
        <a:lstStyle/>
        <a:p>
          <a:r>
            <a:rPr lang="en-US" sz="2000" dirty="0">
              <a:latin typeface="Gill Sans Nova" panose="020B0602020104020203" pitchFamily="34" charset="0"/>
            </a:rPr>
            <a:t>Thesis</a:t>
          </a:r>
        </a:p>
      </dgm:t>
    </dgm:pt>
    <dgm:pt modelId="{5AB8ACCC-20C7-4667-8EDD-1FA86978F5EA}" type="parTrans" cxnId="{6E1A485B-59AA-4F08-AB3F-15A83E535B7F}">
      <dgm:prSet/>
      <dgm:spPr/>
      <dgm:t>
        <a:bodyPr/>
        <a:lstStyle/>
        <a:p>
          <a:endParaRPr lang="en-US"/>
        </a:p>
      </dgm:t>
    </dgm:pt>
    <dgm:pt modelId="{500A8EDC-81FF-4AAC-8B6F-42E75FFBBDB4}" type="sibTrans" cxnId="{6E1A485B-59AA-4F08-AB3F-15A83E535B7F}">
      <dgm:prSet/>
      <dgm:spPr/>
      <dgm:t>
        <a:bodyPr/>
        <a:lstStyle/>
        <a:p>
          <a:endParaRPr lang="en-US"/>
        </a:p>
      </dgm:t>
    </dgm:pt>
    <dgm:pt modelId="{34D5157E-92AF-4B12-8002-E14B0D640356}" type="pres">
      <dgm:prSet presAssocID="{6DB27E57-F754-408A-8116-285FBDA6A515}" presName="Name0" presStyleCnt="0">
        <dgm:presLayoutVars>
          <dgm:dir/>
          <dgm:animLvl val="lvl"/>
          <dgm:resizeHandles val="exact"/>
        </dgm:presLayoutVars>
      </dgm:prSet>
      <dgm:spPr/>
    </dgm:pt>
    <dgm:pt modelId="{61880E9E-78C8-4038-908E-B730221BC561}" type="pres">
      <dgm:prSet presAssocID="{28FBAC07-C7A0-4592-AEE3-C08C3341E5C5}" presName="Name8" presStyleCnt="0"/>
      <dgm:spPr/>
    </dgm:pt>
    <dgm:pt modelId="{5BE03BC6-CE01-4913-9958-B1ACFEF91762}" type="pres">
      <dgm:prSet presAssocID="{28FBAC07-C7A0-4592-AEE3-C08C3341E5C5}" presName="level" presStyleLbl="node1" presStyleIdx="0" presStyleCnt="3" custScaleY="83083">
        <dgm:presLayoutVars>
          <dgm:chMax val="1"/>
          <dgm:bulletEnabled val="1"/>
        </dgm:presLayoutVars>
      </dgm:prSet>
      <dgm:spPr/>
    </dgm:pt>
    <dgm:pt modelId="{A8A1868F-5BFF-4E48-BED5-E851C4EBCD17}" type="pres">
      <dgm:prSet presAssocID="{28FBAC07-C7A0-4592-AEE3-C08C3341E5C5}" presName="levelTx" presStyleLbl="revTx" presStyleIdx="0" presStyleCnt="0">
        <dgm:presLayoutVars>
          <dgm:chMax val="1"/>
          <dgm:bulletEnabled val="1"/>
        </dgm:presLayoutVars>
      </dgm:prSet>
      <dgm:spPr/>
    </dgm:pt>
    <dgm:pt modelId="{E43EAFCC-B4AE-4A2C-A869-CC593F30DB9A}" type="pres">
      <dgm:prSet presAssocID="{ADE898B8-D342-4634-AC1A-0A066EEB9187}" presName="Name8" presStyleCnt="0"/>
      <dgm:spPr/>
    </dgm:pt>
    <dgm:pt modelId="{51231D63-7E13-4C18-B37B-5884E1E619CB}" type="pres">
      <dgm:prSet presAssocID="{ADE898B8-D342-4634-AC1A-0A066EEB9187}" presName="level" presStyleLbl="node1" presStyleIdx="1" presStyleCnt="3" custScaleY="260594">
        <dgm:presLayoutVars>
          <dgm:chMax val="1"/>
          <dgm:bulletEnabled val="1"/>
        </dgm:presLayoutVars>
      </dgm:prSet>
      <dgm:spPr/>
    </dgm:pt>
    <dgm:pt modelId="{3BDC2042-B7D0-4899-8456-92A326729139}" type="pres">
      <dgm:prSet presAssocID="{ADE898B8-D342-4634-AC1A-0A066EEB9187}" presName="levelTx" presStyleLbl="revTx" presStyleIdx="0" presStyleCnt="0">
        <dgm:presLayoutVars>
          <dgm:chMax val="1"/>
          <dgm:bulletEnabled val="1"/>
        </dgm:presLayoutVars>
      </dgm:prSet>
      <dgm:spPr/>
    </dgm:pt>
    <dgm:pt modelId="{574DF287-1590-40CF-B33C-E4548A220B83}" type="pres">
      <dgm:prSet presAssocID="{291C213F-DCC4-4520-B73D-59168151B688}" presName="Name8" presStyleCnt="0"/>
      <dgm:spPr/>
    </dgm:pt>
    <dgm:pt modelId="{F9F5B10C-DAD7-4723-91EA-DDABFD8F4905}" type="pres">
      <dgm:prSet presAssocID="{291C213F-DCC4-4520-B73D-59168151B688}" presName="level" presStyleLbl="node1" presStyleIdx="2" presStyleCnt="3">
        <dgm:presLayoutVars>
          <dgm:chMax val="1"/>
          <dgm:bulletEnabled val="1"/>
        </dgm:presLayoutVars>
      </dgm:prSet>
      <dgm:spPr/>
    </dgm:pt>
    <dgm:pt modelId="{498FFA07-B353-4B93-A3FC-665C08FAF1D3}" type="pres">
      <dgm:prSet presAssocID="{291C213F-DCC4-4520-B73D-59168151B688}" presName="levelTx" presStyleLbl="revTx" presStyleIdx="0" presStyleCnt="0">
        <dgm:presLayoutVars>
          <dgm:chMax val="1"/>
          <dgm:bulletEnabled val="1"/>
        </dgm:presLayoutVars>
      </dgm:prSet>
      <dgm:spPr/>
    </dgm:pt>
  </dgm:ptLst>
  <dgm:cxnLst>
    <dgm:cxn modelId="{0AB18231-E7A0-4548-A67B-93C04A29E878}" type="presOf" srcId="{291C213F-DCC4-4520-B73D-59168151B688}" destId="{498FFA07-B353-4B93-A3FC-665C08FAF1D3}" srcOrd="1" destOrd="0" presId="urn:microsoft.com/office/officeart/2005/8/layout/pyramid3"/>
    <dgm:cxn modelId="{2E7BF835-6259-47CE-B4CD-6E2B6A4FCFE6}" type="presOf" srcId="{6DB27E57-F754-408A-8116-285FBDA6A515}" destId="{34D5157E-92AF-4B12-8002-E14B0D640356}" srcOrd="0" destOrd="0" presId="urn:microsoft.com/office/officeart/2005/8/layout/pyramid3"/>
    <dgm:cxn modelId="{6E1A485B-59AA-4F08-AB3F-15A83E535B7F}" srcId="{6DB27E57-F754-408A-8116-285FBDA6A515}" destId="{291C213F-DCC4-4520-B73D-59168151B688}" srcOrd="2" destOrd="0" parTransId="{5AB8ACCC-20C7-4667-8EDD-1FA86978F5EA}" sibTransId="{500A8EDC-81FF-4AAC-8B6F-42E75FFBBDB4}"/>
    <dgm:cxn modelId="{1F80AB53-0725-4A34-8112-894B28F0820F}" type="presOf" srcId="{28FBAC07-C7A0-4592-AEE3-C08C3341E5C5}" destId="{5BE03BC6-CE01-4913-9958-B1ACFEF91762}" srcOrd="0" destOrd="0" presId="urn:microsoft.com/office/officeart/2005/8/layout/pyramid3"/>
    <dgm:cxn modelId="{1DE28A7E-A601-46F1-BE38-4FE4F91EAFAB}" type="presOf" srcId="{28FBAC07-C7A0-4592-AEE3-C08C3341E5C5}" destId="{A8A1868F-5BFF-4E48-BED5-E851C4EBCD17}" srcOrd="1" destOrd="0" presId="urn:microsoft.com/office/officeart/2005/8/layout/pyramid3"/>
    <dgm:cxn modelId="{ABC5EF80-B495-4EB3-B9C9-54C4FB477A85}" type="presOf" srcId="{291C213F-DCC4-4520-B73D-59168151B688}" destId="{F9F5B10C-DAD7-4723-91EA-DDABFD8F4905}" srcOrd="0" destOrd="0" presId="urn:microsoft.com/office/officeart/2005/8/layout/pyramid3"/>
    <dgm:cxn modelId="{CF6E0A98-3393-4C50-B3B6-24BB8590448B}" type="presOf" srcId="{ADE898B8-D342-4634-AC1A-0A066EEB9187}" destId="{3BDC2042-B7D0-4899-8456-92A326729139}" srcOrd="1" destOrd="0" presId="urn:microsoft.com/office/officeart/2005/8/layout/pyramid3"/>
    <dgm:cxn modelId="{31A3ACAA-C67E-4EAA-BF2F-E3327D11F85F}" srcId="{6DB27E57-F754-408A-8116-285FBDA6A515}" destId="{28FBAC07-C7A0-4592-AEE3-C08C3341E5C5}" srcOrd="0" destOrd="0" parTransId="{8160FEEA-A367-48D6-A888-9551C70522C9}" sibTransId="{74C36F85-16E6-4B09-B0CB-862F74A53B59}"/>
    <dgm:cxn modelId="{624C00E9-61E8-4D1D-967A-CBBA36E3CF02}" type="presOf" srcId="{ADE898B8-D342-4634-AC1A-0A066EEB9187}" destId="{51231D63-7E13-4C18-B37B-5884E1E619CB}" srcOrd="0" destOrd="0" presId="urn:microsoft.com/office/officeart/2005/8/layout/pyramid3"/>
    <dgm:cxn modelId="{81B164F2-F02B-4D74-A338-9B514D3EFE41}" srcId="{6DB27E57-F754-408A-8116-285FBDA6A515}" destId="{ADE898B8-D342-4634-AC1A-0A066EEB9187}" srcOrd="1" destOrd="0" parTransId="{D498F973-EC4B-4056-92DE-79AE2275EFD4}" sibTransId="{07741739-A0A5-40B0-A877-BAC43F407363}"/>
    <dgm:cxn modelId="{E7E4A1B0-A55C-4E0E-865F-2484EF98B1F1}" type="presParOf" srcId="{34D5157E-92AF-4B12-8002-E14B0D640356}" destId="{61880E9E-78C8-4038-908E-B730221BC561}" srcOrd="0" destOrd="0" presId="urn:microsoft.com/office/officeart/2005/8/layout/pyramid3"/>
    <dgm:cxn modelId="{5A5394E8-061F-4E0A-B569-879A7F486DB0}" type="presParOf" srcId="{61880E9E-78C8-4038-908E-B730221BC561}" destId="{5BE03BC6-CE01-4913-9958-B1ACFEF91762}" srcOrd="0" destOrd="0" presId="urn:microsoft.com/office/officeart/2005/8/layout/pyramid3"/>
    <dgm:cxn modelId="{EF3C48FF-61BC-47A2-9FFF-4BAC3A02D13D}" type="presParOf" srcId="{61880E9E-78C8-4038-908E-B730221BC561}" destId="{A8A1868F-5BFF-4E48-BED5-E851C4EBCD17}" srcOrd="1" destOrd="0" presId="urn:microsoft.com/office/officeart/2005/8/layout/pyramid3"/>
    <dgm:cxn modelId="{DFD645A8-B050-4679-8907-C7637E8ED747}" type="presParOf" srcId="{34D5157E-92AF-4B12-8002-E14B0D640356}" destId="{E43EAFCC-B4AE-4A2C-A869-CC593F30DB9A}" srcOrd="1" destOrd="0" presId="urn:microsoft.com/office/officeart/2005/8/layout/pyramid3"/>
    <dgm:cxn modelId="{0D67333A-AF8A-497E-BF73-7130CFE54686}" type="presParOf" srcId="{E43EAFCC-B4AE-4A2C-A869-CC593F30DB9A}" destId="{51231D63-7E13-4C18-B37B-5884E1E619CB}" srcOrd="0" destOrd="0" presId="urn:microsoft.com/office/officeart/2005/8/layout/pyramid3"/>
    <dgm:cxn modelId="{0769D168-18A0-46D1-A576-943688BF0FB2}" type="presParOf" srcId="{E43EAFCC-B4AE-4A2C-A869-CC593F30DB9A}" destId="{3BDC2042-B7D0-4899-8456-92A326729139}" srcOrd="1" destOrd="0" presId="urn:microsoft.com/office/officeart/2005/8/layout/pyramid3"/>
    <dgm:cxn modelId="{50770FF7-1D57-4D3A-BABE-E657E3A40D0C}" type="presParOf" srcId="{34D5157E-92AF-4B12-8002-E14B0D640356}" destId="{574DF287-1590-40CF-B33C-E4548A220B83}" srcOrd="2" destOrd="0" presId="urn:microsoft.com/office/officeart/2005/8/layout/pyramid3"/>
    <dgm:cxn modelId="{DB7DE5B9-5DBC-4E01-BA6B-2278A495E12E}" type="presParOf" srcId="{574DF287-1590-40CF-B33C-E4548A220B83}" destId="{F9F5B10C-DAD7-4723-91EA-DDABFD8F4905}" srcOrd="0" destOrd="0" presId="urn:microsoft.com/office/officeart/2005/8/layout/pyramid3"/>
    <dgm:cxn modelId="{EECEDC7B-1617-4A71-B7D6-ABA763E8AC66}" type="presParOf" srcId="{574DF287-1590-40CF-B33C-E4548A220B83}" destId="{498FFA07-B353-4B93-A3FC-665C08FAF1D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0BAE3-CC97-47AF-ADCC-D9326B8B60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F4ABD5-4C41-4FD1-945B-00D461620220}">
      <dgm:prSet phldrT="[Text]" custT="1"/>
      <dgm:spPr/>
      <dgm:t>
        <a:bodyPr/>
        <a:lstStyle/>
        <a:p>
          <a:pPr>
            <a:lnSpc>
              <a:spcPct val="100000"/>
            </a:lnSpc>
            <a:spcAft>
              <a:spcPts val="0"/>
            </a:spcAft>
          </a:pPr>
          <a:r>
            <a:rPr lang="en-US" sz="1600" b="1" dirty="0">
              <a:latin typeface="Calibri" panose="020F0502020204030204" pitchFamily="34" charset="0"/>
              <a:cs typeface="Calibri" panose="020F0502020204030204" pitchFamily="34" charset="0"/>
            </a:rPr>
            <a:t>Primary </a:t>
          </a:r>
        </a:p>
        <a:p>
          <a:pPr>
            <a:lnSpc>
              <a:spcPct val="100000"/>
            </a:lnSpc>
            <a:spcAft>
              <a:spcPts val="0"/>
            </a:spcAft>
          </a:pPr>
          <a:r>
            <a:rPr lang="en-US" sz="1600" b="1" dirty="0">
              <a:latin typeface="Calibri" panose="020F0502020204030204" pitchFamily="34" charset="0"/>
              <a:cs typeface="Calibri" panose="020F0502020204030204" pitchFamily="34" charset="0"/>
            </a:rPr>
            <a:t>Support</a:t>
          </a:r>
        </a:p>
      </dgm:t>
    </dgm:pt>
    <dgm:pt modelId="{76823D01-7438-49D0-A13A-6A0093ED7EF7}" type="parTrans" cxnId="{613F7F10-0B61-48FC-B201-5B8D6EBFC4DF}">
      <dgm:prSet/>
      <dgm:spPr/>
      <dgm:t>
        <a:bodyPr/>
        <a:lstStyle/>
        <a:p>
          <a:endParaRPr lang="en-US"/>
        </a:p>
      </dgm:t>
    </dgm:pt>
    <dgm:pt modelId="{4BB3781F-8EA9-4112-A53F-C3E594555AED}" type="sibTrans" cxnId="{613F7F10-0B61-48FC-B201-5B8D6EBFC4DF}">
      <dgm:prSet/>
      <dgm:spPr/>
      <dgm:t>
        <a:bodyPr/>
        <a:lstStyle/>
        <a:p>
          <a:endParaRPr lang="en-US"/>
        </a:p>
      </dgm:t>
    </dgm:pt>
    <dgm:pt modelId="{7AA2C150-1BD0-46FD-8D5A-AD529CB2A2A0}">
      <dgm:prSet phldrT="[Text]"/>
      <dgm:spPr/>
      <dgm:t>
        <a:bodyPr/>
        <a:lstStyle/>
        <a:p>
          <a:r>
            <a:rPr lang="en-US" dirty="0">
              <a:latin typeface="Calibri" panose="020F0502020204030204" pitchFamily="34" charset="0"/>
              <a:cs typeface="Calibri" panose="020F0502020204030204" pitchFamily="34" charset="0"/>
            </a:rPr>
            <a:t>Topic Sentence: 1 sentence derived from the primary support points in the thesis. It states, in the author’s words, the topic and purpose of the paragraph. It does not include secondary support of any kind. The order that the points appear in the thesis is the order they must appear in the body.</a:t>
          </a:r>
        </a:p>
      </dgm:t>
    </dgm:pt>
    <dgm:pt modelId="{22F6236E-9A10-43AA-A598-0631E400E004}" type="parTrans" cxnId="{A97A1F43-9BE4-46A0-802E-CE7FCEC12F37}">
      <dgm:prSet/>
      <dgm:spPr/>
      <dgm:t>
        <a:bodyPr/>
        <a:lstStyle/>
        <a:p>
          <a:endParaRPr lang="en-US"/>
        </a:p>
      </dgm:t>
    </dgm:pt>
    <dgm:pt modelId="{5B2DF7D3-1585-4032-877C-5F2A67B2E366}" type="sibTrans" cxnId="{A97A1F43-9BE4-46A0-802E-CE7FCEC12F37}">
      <dgm:prSet/>
      <dgm:spPr/>
      <dgm:t>
        <a:bodyPr/>
        <a:lstStyle/>
        <a:p>
          <a:endParaRPr lang="en-US"/>
        </a:p>
      </dgm:t>
    </dgm:pt>
    <dgm:pt modelId="{C23E08FD-DB69-4883-9A21-936B27F0BD91}">
      <dgm:prSet phldrT="[Text]" custT="1"/>
      <dgm:spPr/>
      <dgm:t>
        <a:bodyPr/>
        <a:lstStyle/>
        <a:p>
          <a:pPr>
            <a:lnSpc>
              <a:spcPct val="100000"/>
            </a:lnSpc>
            <a:spcAft>
              <a:spcPts val="0"/>
            </a:spcAft>
          </a:pPr>
          <a:r>
            <a:rPr lang="en-US" sz="1600" b="1" dirty="0">
              <a:latin typeface="Calibri" panose="020F0502020204030204" pitchFamily="34" charset="0"/>
              <a:cs typeface="Calibri" panose="020F0502020204030204" pitchFamily="34" charset="0"/>
            </a:rPr>
            <a:t>Secondary</a:t>
          </a:r>
          <a:r>
            <a:rPr lang="en-US" sz="1200" b="1" dirty="0">
              <a:latin typeface="Calibri" panose="020F0502020204030204" pitchFamily="34" charset="0"/>
              <a:cs typeface="Calibri" panose="020F0502020204030204" pitchFamily="34" charset="0"/>
            </a:rPr>
            <a:t> </a:t>
          </a:r>
        </a:p>
        <a:p>
          <a:pPr>
            <a:lnSpc>
              <a:spcPct val="100000"/>
            </a:lnSpc>
            <a:spcAft>
              <a:spcPts val="0"/>
            </a:spcAft>
          </a:pPr>
          <a:r>
            <a:rPr lang="en-US" sz="1600" b="1" dirty="0">
              <a:latin typeface="Calibri" panose="020F0502020204030204" pitchFamily="34" charset="0"/>
              <a:cs typeface="Calibri" panose="020F0502020204030204" pitchFamily="34" charset="0"/>
            </a:rPr>
            <a:t>Support</a:t>
          </a:r>
        </a:p>
        <a:p>
          <a:pPr>
            <a:lnSpc>
              <a:spcPct val="100000"/>
            </a:lnSpc>
            <a:spcAft>
              <a:spcPts val="0"/>
            </a:spcAft>
          </a:pPr>
          <a:r>
            <a:rPr lang="en-US" sz="1600" b="1" dirty="0">
              <a:latin typeface="Calibri" panose="020F0502020204030204" pitchFamily="34" charset="0"/>
              <a:cs typeface="Calibri" panose="020F0502020204030204" pitchFamily="34" charset="0"/>
            </a:rPr>
            <a:t>Pt. 1</a:t>
          </a:r>
        </a:p>
      </dgm:t>
    </dgm:pt>
    <dgm:pt modelId="{88009371-FFD3-444C-AC33-B7F2CC263949}" type="parTrans" cxnId="{583E24C0-F632-430B-8BF3-AF290DE207A6}">
      <dgm:prSet/>
      <dgm:spPr/>
      <dgm:t>
        <a:bodyPr/>
        <a:lstStyle/>
        <a:p>
          <a:endParaRPr lang="en-US"/>
        </a:p>
      </dgm:t>
    </dgm:pt>
    <dgm:pt modelId="{A606BF66-1998-43FB-8B97-4C096070B368}" type="sibTrans" cxnId="{583E24C0-F632-430B-8BF3-AF290DE207A6}">
      <dgm:prSet/>
      <dgm:spPr/>
      <dgm:t>
        <a:bodyPr/>
        <a:lstStyle/>
        <a:p>
          <a:endParaRPr lang="en-US"/>
        </a:p>
      </dgm:t>
    </dgm:pt>
    <dgm:pt modelId="{AD654642-CBB6-40A4-9B67-2AE871F42A07}">
      <dgm:prSet phldrT="[Text]"/>
      <dgm:spPr/>
      <dgm:t>
        <a:bodyPr/>
        <a:lstStyle/>
        <a:p>
          <a:r>
            <a:rPr lang="en-US" dirty="0">
              <a:latin typeface="Calibri" panose="020F0502020204030204" pitchFamily="34" charset="0"/>
              <a:cs typeface="Calibri" panose="020F0502020204030204" pitchFamily="34" charset="0"/>
            </a:rPr>
            <a:t>Any necessary explanations and definitions</a:t>
          </a:r>
        </a:p>
      </dgm:t>
    </dgm:pt>
    <dgm:pt modelId="{FB2DAED2-3E7B-4264-AF54-D0D3CC0152D7}" type="parTrans" cxnId="{68701CD8-F7D0-45BD-913C-2BB12A36C0FD}">
      <dgm:prSet/>
      <dgm:spPr/>
      <dgm:t>
        <a:bodyPr/>
        <a:lstStyle/>
        <a:p>
          <a:endParaRPr lang="en-US"/>
        </a:p>
      </dgm:t>
    </dgm:pt>
    <dgm:pt modelId="{C812CB20-9699-4208-B356-75C458142DAF}" type="sibTrans" cxnId="{68701CD8-F7D0-45BD-913C-2BB12A36C0FD}">
      <dgm:prSet/>
      <dgm:spPr/>
      <dgm:t>
        <a:bodyPr/>
        <a:lstStyle/>
        <a:p>
          <a:endParaRPr lang="en-US"/>
        </a:p>
      </dgm:t>
    </dgm:pt>
    <dgm:pt modelId="{9BCECFD7-6F0E-40D0-9E76-FD971EA08EB0}">
      <dgm:prSet phldrT="[Text]"/>
      <dgm:spPr/>
      <dgm:t>
        <a:bodyPr/>
        <a:lstStyle/>
        <a:p>
          <a:r>
            <a:rPr lang="en-US" dirty="0">
              <a:latin typeface="Calibri" panose="020F0502020204030204" pitchFamily="34" charset="0"/>
              <a:cs typeface="Calibri" panose="020F0502020204030204" pitchFamily="34" charset="0"/>
            </a:rPr>
            <a:t>Examples to illustrate the point</a:t>
          </a:r>
        </a:p>
      </dgm:t>
    </dgm:pt>
    <dgm:pt modelId="{CC83850A-07F4-40A5-8719-77187606248F}" type="parTrans" cxnId="{0A861FCD-4A05-406E-8F15-9D9CBA108C01}">
      <dgm:prSet/>
      <dgm:spPr/>
      <dgm:t>
        <a:bodyPr/>
        <a:lstStyle/>
        <a:p>
          <a:endParaRPr lang="en-US"/>
        </a:p>
      </dgm:t>
    </dgm:pt>
    <dgm:pt modelId="{219A7A9F-94D3-4989-99D5-86C9533450D4}" type="sibTrans" cxnId="{0A861FCD-4A05-406E-8F15-9D9CBA108C01}">
      <dgm:prSet/>
      <dgm:spPr/>
      <dgm:t>
        <a:bodyPr/>
        <a:lstStyle/>
        <a:p>
          <a:endParaRPr lang="en-US"/>
        </a:p>
      </dgm:t>
    </dgm:pt>
    <dgm:pt modelId="{3F32BD9E-847F-4855-BD2B-F1305D71134A}">
      <dgm:prSet phldrT="[Text]" custT="1"/>
      <dgm:spPr/>
      <dgm:t>
        <a:bodyPr/>
        <a:lstStyle/>
        <a:p>
          <a:pPr>
            <a:lnSpc>
              <a:spcPct val="100000"/>
            </a:lnSpc>
            <a:spcAft>
              <a:spcPts val="0"/>
            </a:spcAft>
          </a:pPr>
          <a:r>
            <a:rPr lang="en-US" sz="1600" b="1" dirty="0">
              <a:latin typeface="Calibri" panose="020F0502020204030204" pitchFamily="34" charset="0"/>
              <a:cs typeface="Calibri" panose="020F0502020204030204" pitchFamily="34" charset="0"/>
            </a:rPr>
            <a:t>Secondary </a:t>
          </a:r>
        </a:p>
        <a:p>
          <a:pPr>
            <a:lnSpc>
              <a:spcPct val="100000"/>
            </a:lnSpc>
            <a:spcAft>
              <a:spcPts val="0"/>
            </a:spcAft>
          </a:pPr>
          <a:r>
            <a:rPr lang="en-US" sz="1600" b="1" dirty="0">
              <a:latin typeface="Calibri" panose="020F0502020204030204" pitchFamily="34" charset="0"/>
              <a:cs typeface="Calibri" panose="020F0502020204030204" pitchFamily="34" charset="0"/>
            </a:rPr>
            <a:t>Support </a:t>
          </a:r>
        </a:p>
        <a:p>
          <a:pPr>
            <a:lnSpc>
              <a:spcPct val="100000"/>
            </a:lnSpc>
            <a:spcAft>
              <a:spcPts val="0"/>
            </a:spcAft>
          </a:pPr>
          <a:r>
            <a:rPr lang="en-US" sz="1600" b="1" dirty="0">
              <a:latin typeface="Calibri" panose="020F0502020204030204" pitchFamily="34" charset="0"/>
              <a:cs typeface="Calibri" panose="020F0502020204030204" pitchFamily="34" charset="0"/>
            </a:rPr>
            <a:t>Pt. 2</a:t>
          </a:r>
        </a:p>
      </dgm:t>
    </dgm:pt>
    <dgm:pt modelId="{F0F2C814-15E7-480A-BA80-62FE431764FA}" type="parTrans" cxnId="{531A9344-9CF9-457F-839D-3B95DA212D07}">
      <dgm:prSet/>
      <dgm:spPr/>
      <dgm:t>
        <a:bodyPr/>
        <a:lstStyle/>
        <a:p>
          <a:endParaRPr lang="en-US"/>
        </a:p>
      </dgm:t>
    </dgm:pt>
    <dgm:pt modelId="{C01AABA1-4B06-4FAE-939D-C3ACBBDEE8B0}" type="sibTrans" cxnId="{531A9344-9CF9-457F-839D-3B95DA212D07}">
      <dgm:prSet/>
      <dgm:spPr/>
      <dgm:t>
        <a:bodyPr/>
        <a:lstStyle/>
        <a:p>
          <a:endParaRPr lang="en-US"/>
        </a:p>
      </dgm:t>
    </dgm:pt>
    <dgm:pt modelId="{31D1FB32-1AD5-4D66-ACA9-28C585551BC6}">
      <dgm:prSet phldrT="[Text]" custT="1"/>
      <dgm:spPr/>
      <dgm:t>
        <a:bodyPr/>
        <a:lstStyle/>
        <a:p>
          <a:r>
            <a:rPr lang="en-US" sz="1600" dirty="0">
              <a:latin typeface="Calibri" panose="020F0502020204030204" pitchFamily="34" charset="0"/>
              <a:cs typeface="Calibri" panose="020F0502020204030204" pitchFamily="34" charset="0"/>
            </a:rPr>
            <a:t>Analysis that shows significance and relevance of the support to the reader and how it proves the thesis. This connects the dots for the reader.</a:t>
          </a:r>
        </a:p>
      </dgm:t>
    </dgm:pt>
    <dgm:pt modelId="{BF57CC8C-3C44-4FD4-B156-065346CD0A60}" type="parTrans" cxnId="{3A241CE9-FDF6-41EA-8D0F-ADB15080F683}">
      <dgm:prSet/>
      <dgm:spPr/>
      <dgm:t>
        <a:bodyPr/>
        <a:lstStyle/>
        <a:p>
          <a:endParaRPr lang="en-US"/>
        </a:p>
      </dgm:t>
    </dgm:pt>
    <dgm:pt modelId="{184FFCBA-3AB1-48D9-B9AA-648C88025E03}" type="sibTrans" cxnId="{3A241CE9-FDF6-41EA-8D0F-ADB15080F683}">
      <dgm:prSet/>
      <dgm:spPr/>
      <dgm:t>
        <a:bodyPr/>
        <a:lstStyle/>
        <a:p>
          <a:endParaRPr lang="en-US"/>
        </a:p>
      </dgm:t>
    </dgm:pt>
    <dgm:pt modelId="{505191CA-7891-4ABA-8514-4BBEE89945A1}">
      <dgm:prSet phldrT="[Text]" custT="1"/>
      <dgm:spPr/>
      <dgm:t>
        <a:bodyPr/>
        <a:lstStyle/>
        <a:p>
          <a:r>
            <a:rPr lang="en-US" sz="1600" dirty="0">
              <a:latin typeface="Calibri" panose="020F0502020204030204" pitchFamily="34" charset="0"/>
              <a:cs typeface="Calibri" panose="020F0502020204030204" pitchFamily="34" charset="0"/>
            </a:rPr>
            <a:t>Clincher that wraps up the paragraph (but does not preview the next paragraph)</a:t>
          </a:r>
        </a:p>
      </dgm:t>
    </dgm:pt>
    <dgm:pt modelId="{0D10CD7A-87C6-4FBD-AB4A-56FAE9E4A3E1}" type="parTrans" cxnId="{15DBFF51-5578-4C96-9E7A-BBB221287861}">
      <dgm:prSet/>
      <dgm:spPr/>
      <dgm:t>
        <a:bodyPr/>
        <a:lstStyle/>
        <a:p>
          <a:endParaRPr lang="en-US"/>
        </a:p>
      </dgm:t>
    </dgm:pt>
    <dgm:pt modelId="{4C7F32D3-F232-468A-93C1-C3204726CD29}" type="sibTrans" cxnId="{15DBFF51-5578-4C96-9E7A-BBB221287861}">
      <dgm:prSet/>
      <dgm:spPr/>
      <dgm:t>
        <a:bodyPr/>
        <a:lstStyle/>
        <a:p>
          <a:endParaRPr lang="en-US"/>
        </a:p>
      </dgm:t>
    </dgm:pt>
    <dgm:pt modelId="{CC87352C-1E6D-432C-B6FA-E92E010CA826}">
      <dgm:prSet phldrT="[Text]"/>
      <dgm:spPr/>
      <dgm:t>
        <a:bodyPr/>
        <a:lstStyle/>
        <a:p>
          <a:r>
            <a:rPr lang="en-US" dirty="0">
              <a:latin typeface="Calibri" panose="020F0502020204030204" pitchFamily="34" charset="0"/>
              <a:cs typeface="Calibri" panose="020F0502020204030204" pitchFamily="34" charset="0"/>
            </a:rPr>
            <a:t>Cited evidence (if required) that is documented fully</a:t>
          </a:r>
        </a:p>
      </dgm:t>
    </dgm:pt>
    <dgm:pt modelId="{F2215D23-C9BD-4C77-9917-EEBD01DE3893}" type="parTrans" cxnId="{8D42B9C8-AA1B-4ECD-8E94-C4B405BB9A8C}">
      <dgm:prSet/>
      <dgm:spPr/>
      <dgm:t>
        <a:bodyPr/>
        <a:lstStyle/>
        <a:p>
          <a:endParaRPr lang="en-US"/>
        </a:p>
      </dgm:t>
    </dgm:pt>
    <dgm:pt modelId="{D9E25DB8-DF56-458A-9D1B-7F8E64A8764A}" type="sibTrans" cxnId="{8D42B9C8-AA1B-4ECD-8E94-C4B405BB9A8C}">
      <dgm:prSet/>
      <dgm:spPr/>
      <dgm:t>
        <a:bodyPr/>
        <a:lstStyle/>
        <a:p>
          <a:endParaRPr lang="en-US"/>
        </a:p>
      </dgm:t>
    </dgm:pt>
    <dgm:pt modelId="{96084B16-40A6-4391-9A19-1F48437578DC}" type="pres">
      <dgm:prSet presAssocID="{19D0BAE3-CC97-47AF-ADCC-D9326B8B60E1}" presName="Name0" presStyleCnt="0">
        <dgm:presLayoutVars>
          <dgm:dir/>
          <dgm:animLvl val="lvl"/>
          <dgm:resizeHandles val="exact"/>
        </dgm:presLayoutVars>
      </dgm:prSet>
      <dgm:spPr/>
    </dgm:pt>
    <dgm:pt modelId="{9D45E28C-8ADD-4045-B1A4-24444BEABD1F}" type="pres">
      <dgm:prSet presAssocID="{D1F4ABD5-4C41-4FD1-945B-00D461620220}" presName="linNode" presStyleCnt="0"/>
      <dgm:spPr/>
    </dgm:pt>
    <dgm:pt modelId="{FFC97CB3-89C2-4E9B-86B1-28819C321431}" type="pres">
      <dgm:prSet presAssocID="{D1F4ABD5-4C41-4FD1-945B-00D461620220}" presName="parentText" presStyleLbl="node1" presStyleIdx="0" presStyleCnt="3" custScaleX="41448" custLinFactNeighborX="-16468" custLinFactNeighborY="1120">
        <dgm:presLayoutVars>
          <dgm:chMax val="1"/>
          <dgm:bulletEnabled val="1"/>
        </dgm:presLayoutVars>
      </dgm:prSet>
      <dgm:spPr/>
    </dgm:pt>
    <dgm:pt modelId="{09FD9034-20C4-4F0A-843F-1A30BD2E6945}" type="pres">
      <dgm:prSet presAssocID="{D1F4ABD5-4C41-4FD1-945B-00D461620220}" presName="descendantText" presStyleLbl="alignAccFollowNode1" presStyleIdx="0" presStyleCnt="3" custScaleX="130738" custScaleY="115155">
        <dgm:presLayoutVars>
          <dgm:bulletEnabled val="1"/>
        </dgm:presLayoutVars>
      </dgm:prSet>
      <dgm:spPr/>
    </dgm:pt>
    <dgm:pt modelId="{B7195DAE-98A7-4EAA-AE26-20E34990948F}" type="pres">
      <dgm:prSet presAssocID="{4BB3781F-8EA9-4112-A53F-C3E594555AED}" presName="sp" presStyleCnt="0"/>
      <dgm:spPr/>
    </dgm:pt>
    <dgm:pt modelId="{4CBB7F2A-CC21-4E73-802A-E89810205246}" type="pres">
      <dgm:prSet presAssocID="{C23E08FD-DB69-4883-9A21-936B27F0BD91}" presName="linNode" presStyleCnt="0"/>
      <dgm:spPr/>
    </dgm:pt>
    <dgm:pt modelId="{A0D1B807-1A64-4830-95CA-2D8A242054FD}" type="pres">
      <dgm:prSet presAssocID="{C23E08FD-DB69-4883-9A21-936B27F0BD91}" presName="parentText" presStyleLbl="node1" presStyleIdx="1" presStyleCnt="3" custScaleX="41448" custLinFactNeighborX="-16468" custLinFactNeighborY="1120">
        <dgm:presLayoutVars>
          <dgm:chMax val="1"/>
          <dgm:bulletEnabled val="1"/>
        </dgm:presLayoutVars>
      </dgm:prSet>
      <dgm:spPr/>
    </dgm:pt>
    <dgm:pt modelId="{9DDF664F-7B10-4902-91CF-115A9C1BF591}" type="pres">
      <dgm:prSet presAssocID="{C23E08FD-DB69-4883-9A21-936B27F0BD91}" presName="descendantText" presStyleLbl="alignAccFollowNode1" presStyleIdx="1" presStyleCnt="3" custScaleX="130738">
        <dgm:presLayoutVars>
          <dgm:bulletEnabled val="1"/>
        </dgm:presLayoutVars>
      </dgm:prSet>
      <dgm:spPr/>
    </dgm:pt>
    <dgm:pt modelId="{B31D547A-F642-49B0-B4DF-056A64567F18}" type="pres">
      <dgm:prSet presAssocID="{A606BF66-1998-43FB-8B97-4C096070B368}" presName="sp" presStyleCnt="0"/>
      <dgm:spPr/>
    </dgm:pt>
    <dgm:pt modelId="{09801E92-BFB4-4923-96CE-92833598979D}" type="pres">
      <dgm:prSet presAssocID="{3F32BD9E-847F-4855-BD2B-F1305D71134A}" presName="linNode" presStyleCnt="0"/>
      <dgm:spPr/>
    </dgm:pt>
    <dgm:pt modelId="{7667D8A6-4AB4-4B9A-844F-985D0D5DC3A7}" type="pres">
      <dgm:prSet presAssocID="{3F32BD9E-847F-4855-BD2B-F1305D71134A}" presName="parentText" presStyleLbl="node1" presStyleIdx="2" presStyleCnt="3" custScaleX="41448" custLinFactNeighborX="-16468" custLinFactNeighborY="712">
        <dgm:presLayoutVars>
          <dgm:chMax val="1"/>
          <dgm:bulletEnabled val="1"/>
        </dgm:presLayoutVars>
      </dgm:prSet>
      <dgm:spPr/>
    </dgm:pt>
    <dgm:pt modelId="{567BB982-9ADE-4645-B820-84F4E8C14990}" type="pres">
      <dgm:prSet presAssocID="{3F32BD9E-847F-4855-BD2B-F1305D71134A}" presName="descendantText" presStyleLbl="alignAccFollowNode1" presStyleIdx="2" presStyleCnt="3" custScaleX="130738">
        <dgm:presLayoutVars>
          <dgm:bulletEnabled val="1"/>
        </dgm:presLayoutVars>
      </dgm:prSet>
      <dgm:spPr/>
    </dgm:pt>
  </dgm:ptLst>
  <dgm:cxnLst>
    <dgm:cxn modelId="{3263CE04-595E-4C32-943A-24839FD9102A}" type="presOf" srcId="{CC87352C-1E6D-432C-B6FA-E92E010CA826}" destId="{9DDF664F-7B10-4902-91CF-115A9C1BF591}" srcOrd="0" destOrd="2" presId="urn:microsoft.com/office/officeart/2005/8/layout/vList5"/>
    <dgm:cxn modelId="{613F7F10-0B61-48FC-B201-5B8D6EBFC4DF}" srcId="{19D0BAE3-CC97-47AF-ADCC-D9326B8B60E1}" destId="{D1F4ABD5-4C41-4FD1-945B-00D461620220}" srcOrd="0" destOrd="0" parTransId="{76823D01-7438-49D0-A13A-6A0093ED7EF7}" sibTransId="{4BB3781F-8EA9-4112-A53F-C3E594555AED}"/>
    <dgm:cxn modelId="{A97A1F43-9BE4-46A0-802E-CE7FCEC12F37}" srcId="{D1F4ABD5-4C41-4FD1-945B-00D461620220}" destId="{7AA2C150-1BD0-46FD-8D5A-AD529CB2A2A0}" srcOrd="0" destOrd="0" parTransId="{22F6236E-9A10-43AA-A598-0631E400E004}" sibTransId="{5B2DF7D3-1585-4032-877C-5F2A67B2E366}"/>
    <dgm:cxn modelId="{531A9344-9CF9-457F-839D-3B95DA212D07}" srcId="{19D0BAE3-CC97-47AF-ADCC-D9326B8B60E1}" destId="{3F32BD9E-847F-4855-BD2B-F1305D71134A}" srcOrd="2" destOrd="0" parTransId="{F0F2C814-15E7-480A-BA80-62FE431764FA}" sibTransId="{C01AABA1-4B06-4FAE-939D-C3ACBBDEE8B0}"/>
    <dgm:cxn modelId="{15DBFF51-5578-4C96-9E7A-BBB221287861}" srcId="{3F32BD9E-847F-4855-BD2B-F1305D71134A}" destId="{505191CA-7891-4ABA-8514-4BBEE89945A1}" srcOrd="1" destOrd="0" parTransId="{0D10CD7A-87C6-4FBD-AB4A-56FAE9E4A3E1}" sibTransId="{4C7F32D3-F232-468A-93C1-C3204726CD29}"/>
    <dgm:cxn modelId="{89627252-B6DF-421A-8A8C-143504C3493E}" type="presOf" srcId="{C23E08FD-DB69-4883-9A21-936B27F0BD91}" destId="{A0D1B807-1A64-4830-95CA-2D8A242054FD}" srcOrd="0" destOrd="0" presId="urn:microsoft.com/office/officeart/2005/8/layout/vList5"/>
    <dgm:cxn modelId="{7AB97173-20B2-4EF4-A5B7-A585FC65B6A3}" type="presOf" srcId="{19D0BAE3-CC97-47AF-ADCC-D9326B8B60E1}" destId="{96084B16-40A6-4391-9A19-1F48437578DC}" srcOrd="0" destOrd="0" presId="urn:microsoft.com/office/officeart/2005/8/layout/vList5"/>
    <dgm:cxn modelId="{AEB6208C-9B50-41AF-94A6-EC1A12441BD3}" type="presOf" srcId="{AD654642-CBB6-40A4-9B67-2AE871F42A07}" destId="{9DDF664F-7B10-4902-91CF-115A9C1BF591}" srcOrd="0" destOrd="0" presId="urn:microsoft.com/office/officeart/2005/8/layout/vList5"/>
    <dgm:cxn modelId="{8085C29A-A318-44A1-BA3D-FF56EAC41256}" type="presOf" srcId="{31D1FB32-1AD5-4D66-ACA9-28C585551BC6}" destId="{567BB982-9ADE-4645-B820-84F4E8C14990}" srcOrd="0" destOrd="0" presId="urn:microsoft.com/office/officeart/2005/8/layout/vList5"/>
    <dgm:cxn modelId="{FC80EAA0-7A8D-42EF-BFF9-4CA1B47AFAB5}" type="presOf" srcId="{505191CA-7891-4ABA-8514-4BBEE89945A1}" destId="{567BB982-9ADE-4645-B820-84F4E8C14990}" srcOrd="0" destOrd="1" presId="urn:microsoft.com/office/officeart/2005/8/layout/vList5"/>
    <dgm:cxn modelId="{DB954CAC-3256-42C1-9E81-ADE380EF076E}" type="presOf" srcId="{D1F4ABD5-4C41-4FD1-945B-00D461620220}" destId="{FFC97CB3-89C2-4E9B-86B1-28819C321431}" srcOrd="0" destOrd="0" presId="urn:microsoft.com/office/officeart/2005/8/layout/vList5"/>
    <dgm:cxn modelId="{4C04DCB7-408C-4F3E-B1A0-F41BD0734519}" type="presOf" srcId="{9BCECFD7-6F0E-40D0-9E76-FD971EA08EB0}" destId="{9DDF664F-7B10-4902-91CF-115A9C1BF591}" srcOrd="0" destOrd="1" presId="urn:microsoft.com/office/officeart/2005/8/layout/vList5"/>
    <dgm:cxn modelId="{583E24C0-F632-430B-8BF3-AF290DE207A6}" srcId="{19D0BAE3-CC97-47AF-ADCC-D9326B8B60E1}" destId="{C23E08FD-DB69-4883-9A21-936B27F0BD91}" srcOrd="1" destOrd="0" parTransId="{88009371-FFD3-444C-AC33-B7F2CC263949}" sibTransId="{A606BF66-1998-43FB-8B97-4C096070B368}"/>
    <dgm:cxn modelId="{8D42B9C8-AA1B-4ECD-8E94-C4B405BB9A8C}" srcId="{C23E08FD-DB69-4883-9A21-936B27F0BD91}" destId="{CC87352C-1E6D-432C-B6FA-E92E010CA826}" srcOrd="2" destOrd="0" parTransId="{F2215D23-C9BD-4C77-9917-EEBD01DE3893}" sibTransId="{D9E25DB8-DF56-458A-9D1B-7F8E64A8764A}"/>
    <dgm:cxn modelId="{0A861FCD-4A05-406E-8F15-9D9CBA108C01}" srcId="{C23E08FD-DB69-4883-9A21-936B27F0BD91}" destId="{9BCECFD7-6F0E-40D0-9E76-FD971EA08EB0}" srcOrd="1" destOrd="0" parTransId="{CC83850A-07F4-40A5-8719-77187606248F}" sibTransId="{219A7A9F-94D3-4989-99D5-86C9533450D4}"/>
    <dgm:cxn modelId="{621406D5-02B5-4DBF-A4FE-6196E50F1433}" type="presOf" srcId="{3F32BD9E-847F-4855-BD2B-F1305D71134A}" destId="{7667D8A6-4AB4-4B9A-844F-985D0D5DC3A7}" srcOrd="0" destOrd="0" presId="urn:microsoft.com/office/officeart/2005/8/layout/vList5"/>
    <dgm:cxn modelId="{68701CD8-F7D0-45BD-913C-2BB12A36C0FD}" srcId="{C23E08FD-DB69-4883-9A21-936B27F0BD91}" destId="{AD654642-CBB6-40A4-9B67-2AE871F42A07}" srcOrd="0" destOrd="0" parTransId="{FB2DAED2-3E7B-4264-AF54-D0D3CC0152D7}" sibTransId="{C812CB20-9699-4208-B356-75C458142DAF}"/>
    <dgm:cxn modelId="{780BF5E8-3186-406E-9BF0-7F503919339F}" type="presOf" srcId="{7AA2C150-1BD0-46FD-8D5A-AD529CB2A2A0}" destId="{09FD9034-20C4-4F0A-843F-1A30BD2E6945}" srcOrd="0" destOrd="0" presId="urn:microsoft.com/office/officeart/2005/8/layout/vList5"/>
    <dgm:cxn modelId="{3A241CE9-FDF6-41EA-8D0F-ADB15080F683}" srcId="{3F32BD9E-847F-4855-BD2B-F1305D71134A}" destId="{31D1FB32-1AD5-4D66-ACA9-28C585551BC6}" srcOrd="0" destOrd="0" parTransId="{BF57CC8C-3C44-4FD4-B156-065346CD0A60}" sibTransId="{184FFCBA-3AB1-48D9-B9AA-648C88025E03}"/>
    <dgm:cxn modelId="{333E131E-689A-4C86-A36D-4A0364B2BC38}" type="presParOf" srcId="{96084B16-40A6-4391-9A19-1F48437578DC}" destId="{9D45E28C-8ADD-4045-B1A4-24444BEABD1F}" srcOrd="0" destOrd="0" presId="urn:microsoft.com/office/officeart/2005/8/layout/vList5"/>
    <dgm:cxn modelId="{AEC80E40-8D96-4575-A2EF-0253C9F1979C}" type="presParOf" srcId="{9D45E28C-8ADD-4045-B1A4-24444BEABD1F}" destId="{FFC97CB3-89C2-4E9B-86B1-28819C321431}" srcOrd="0" destOrd="0" presId="urn:microsoft.com/office/officeart/2005/8/layout/vList5"/>
    <dgm:cxn modelId="{CB2728DC-3607-4DAD-A764-4255A4D5DED4}" type="presParOf" srcId="{9D45E28C-8ADD-4045-B1A4-24444BEABD1F}" destId="{09FD9034-20C4-4F0A-843F-1A30BD2E6945}" srcOrd="1" destOrd="0" presId="urn:microsoft.com/office/officeart/2005/8/layout/vList5"/>
    <dgm:cxn modelId="{2626AAE9-936A-4FDA-98E5-10C2ED0F3ACA}" type="presParOf" srcId="{96084B16-40A6-4391-9A19-1F48437578DC}" destId="{B7195DAE-98A7-4EAA-AE26-20E34990948F}" srcOrd="1" destOrd="0" presId="urn:microsoft.com/office/officeart/2005/8/layout/vList5"/>
    <dgm:cxn modelId="{E50C2722-4FC5-4072-AE02-531C1BF28875}" type="presParOf" srcId="{96084B16-40A6-4391-9A19-1F48437578DC}" destId="{4CBB7F2A-CC21-4E73-802A-E89810205246}" srcOrd="2" destOrd="0" presId="urn:microsoft.com/office/officeart/2005/8/layout/vList5"/>
    <dgm:cxn modelId="{3BA96777-F992-4B41-A2A8-FE3C4BA5827D}" type="presParOf" srcId="{4CBB7F2A-CC21-4E73-802A-E89810205246}" destId="{A0D1B807-1A64-4830-95CA-2D8A242054FD}" srcOrd="0" destOrd="0" presId="urn:microsoft.com/office/officeart/2005/8/layout/vList5"/>
    <dgm:cxn modelId="{E53673B1-6A15-4506-AC4B-8E71D9EC927A}" type="presParOf" srcId="{4CBB7F2A-CC21-4E73-802A-E89810205246}" destId="{9DDF664F-7B10-4902-91CF-115A9C1BF591}" srcOrd="1" destOrd="0" presId="urn:microsoft.com/office/officeart/2005/8/layout/vList5"/>
    <dgm:cxn modelId="{BFDDFED0-7AA5-426E-84D6-127783E3D399}" type="presParOf" srcId="{96084B16-40A6-4391-9A19-1F48437578DC}" destId="{B31D547A-F642-49B0-B4DF-056A64567F18}" srcOrd="3" destOrd="0" presId="urn:microsoft.com/office/officeart/2005/8/layout/vList5"/>
    <dgm:cxn modelId="{08D4B967-29DF-498D-A617-A051EB25F7E4}" type="presParOf" srcId="{96084B16-40A6-4391-9A19-1F48437578DC}" destId="{09801E92-BFB4-4923-96CE-92833598979D}" srcOrd="4" destOrd="0" presId="urn:microsoft.com/office/officeart/2005/8/layout/vList5"/>
    <dgm:cxn modelId="{356A6782-89E7-45AB-A7FB-A1EFCE2B5E33}" type="presParOf" srcId="{09801E92-BFB4-4923-96CE-92833598979D}" destId="{7667D8A6-4AB4-4B9A-844F-985D0D5DC3A7}" srcOrd="0" destOrd="0" presId="urn:microsoft.com/office/officeart/2005/8/layout/vList5"/>
    <dgm:cxn modelId="{5090E699-0A24-4773-B49F-68039433AD5F}" type="presParOf" srcId="{09801E92-BFB4-4923-96CE-92833598979D}" destId="{567BB982-9ADE-4645-B820-84F4E8C149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50E8D-F9DA-4C31-88BA-2B020838E411}" type="doc">
      <dgm:prSet loTypeId="urn:microsoft.com/office/officeart/2005/8/layout/pyramid1" loCatId="pyramid" qsTypeId="urn:microsoft.com/office/officeart/2005/8/quickstyle/simple1" qsCatId="simple" csTypeId="urn:microsoft.com/office/officeart/2005/8/colors/accent3_5" csCatId="accent3" phldr="1"/>
      <dgm:spPr/>
    </dgm:pt>
    <dgm:pt modelId="{425CAB6F-F47B-45C3-81CE-6526087CB757}">
      <dgm:prSet phldrT="[Text]" custT="1"/>
      <dgm:spPr/>
      <dgm:t>
        <a:bodyPr/>
        <a:lstStyle/>
        <a:p>
          <a:r>
            <a:rPr lang="en-US" sz="1800" dirty="0">
              <a:latin typeface="Calibri" panose="020F0502020204030204" pitchFamily="34" charset="0"/>
              <a:cs typeface="Calibri" panose="020F0502020204030204" pitchFamily="34" charset="0"/>
            </a:rPr>
            <a:t>Paraphrased Thesis</a:t>
          </a:r>
        </a:p>
      </dgm:t>
    </dgm:pt>
    <dgm:pt modelId="{6EDDB7FE-8F1C-4FB6-BB82-626FCB6CB171}" type="parTrans" cxnId="{BBAA064C-51A7-4998-A075-C0F3CB19409C}">
      <dgm:prSet/>
      <dgm:spPr/>
      <dgm:t>
        <a:bodyPr/>
        <a:lstStyle/>
        <a:p>
          <a:endParaRPr lang="en-US"/>
        </a:p>
      </dgm:t>
    </dgm:pt>
    <dgm:pt modelId="{BD853AD3-4ED9-43FB-8ADC-1933474B9D7D}" type="sibTrans" cxnId="{BBAA064C-51A7-4998-A075-C0F3CB19409C}">
      <dgm:prSet/>
      <dgm:spPr/>
      <dgm:t>
        <a:bodyPr/>
        <a:lstStyle/>
        <a:p>
          <a:endParaRPr lang="en-US"/>
        </a:p>
      </dgm:t>
    </dgm:pt>
    <dgm:pt modelId="{FE37C7AC-DCC9-4315-9CD1-55948844BE9A}">
      <dgm:prSet phldrT="[Text]" custT="1"/>
      <dgm:spPr/>
      <dgm:t>
        <a:bodyPr/>
        <a:lstStyle/>
        <a:p>
          <a:r>
            <a:rPr lang="en-US" sz="1800" dirty="0">
              <a:latin typeface="Calibri" panose="020F0502020204030204" pitchFamily="34" charset="0"/>
              <a:cs typeface="Calibri" panose="020F0502020204030204" pitchFamily="34" charset="0"/>
            </a:rPr>
            <a:t>Big Picture Summary</a:t>
          </a:r>
        </a:p>
      </dgm:t>
    </dgm:pt>
    <dgm:pt modelId="{4EC413F0-8C0B-4B62-81FD-4664AD48F629}" type="parTrans" cxnId="{D0CDED8A-663C-498F-B8A0-3C1803DDA0A4}">
      <dgm:prSet/>
      <dgm:spPr/>
      <dgm:t>
        <a:bodyPr/>
        <a:lstStyle/>
        <a:p>
          <a:endParaRPr lang="en-US"/>
        </a:p>
      </dgm:t>
    </dgm:pt>
    <dgm:pt modelId="{EF6EF5C9-16A4-4219-B2F9-24DB087CBA34}" type="sibTrans" cxnId="{D0CDED8A-663C-498F-B8A0-3C1803DDA0A4}">
      <dgm:prSet/>
      <dgm:spPr/>
      <dgm:t>
        <a:bodyPr/>
        <a:lstStyle/>
        <a:p>
          <a:endParaRPr lang="en-US"/>
        </a:p>
      </dgm:t>
    </dgm:pt>
    <dgm:pt modelId="{3363A8F5-1B65-4C91-A641-46CDC03A056D}">
      <dgm:prSet phldrT="[Text]" custT="1"/>
      <dgm:spPr/>
      <dgm:t>
        <a:bodyPr/>
        <a:lstStyle/>
        <a:p>
          <a:r>
            <a:rPr lang="en-US" sz="1800" dirty="0">
              <a:latin typeface="Calibri" panose="020F0502020204030204" pitchFamily="34" charset="0"/>
              <a:cs typeface="Calibri" panose="020F0502020204030204" pitchFamily="34" charset="0"/>
            </a:rPr>
            <a:t>Call to Action/So-What Factor</a:t>
          </a:r>
        </a:p>
      </dgm:t>
    </dgm:pt>
    <dgm:pt modelId="{34E165FA-635D-4C17-BC36-E68E74159BB6}" type="parTrans" cxnId="{3759A971-8DAE-4021-9FDB-324C17CFB843}">
      <dgm:prSet/>
      <dgm:spPr/>
      <dgm:t>
        <a:bodyPr/>
        <a:lstStyle/>
        <a:p>
          <a:endParaRPr lang="en-US"/>
        </a:p>
      </dgm:t>
    </dgm:pt>
    <dgm:pt modelId="{585603E2-4B14-44CF-8269-1723041B5800}" type="sibTrans" cxnId="{3759A971-8DAE-4021-9FDB-324C17CFB843}">
      <dgm:prSet/>
      <dgm:spPr/>
      <dgm:t>
        <a:bodyPr/>
        <a:lstStyle/>
        <a:p>
          <a:endParaRPr lang="en-US"/>
        </a:p>
      </dgm:t>
    </dgm:pt>
    <dgm:pt modelId="{8646FB3F-ADD5-4D11-A303-9DBE77833EEB}" type="pres">
      <dgm:prSet presAssocID="{51050E8D-F9DA-4C31-88BA-2B020838E411}" presName="Name0" presStyleCnt="0">
        <dgm:presLayoutVars>
          <dgm:dir/>
          <dgm:animLvl val="lvl"/>
          <dgm:resizeHandles val="exact"/>
        </dgm:presLayoutVars>
      </dgm:prSet>
      <dgm:spPr/>
    </dgm:pt>
    <dgm:pt modelId="{BBF3DF12-3D98-430A-937E-B5E6323356FB}" type="pres">
      <dgm:prSet presAssocID="{425CAB6F-F47B-45C3-81CE-6526087CB757}" presName="Name8" presStyleCnt="0"/>
      <dgm:spPr/>
    </dgm:pt>
    <dgm:pt modelId="{54ACE028-F444-4BCB-9606-03D8CC318C25}" type="pres">
      <dgm:prSet presAssocID="{425CAB6F-F47B-45C3-81CE-6526087CB757}" presName="level" presStyleLbl="node1" presStyleIdx="0" presStyleCnt="3">
        <dgm:presLayoutVars>
          <dgm:chMax val="1"/>
          <dgm:bulletEnabled val="1"/>
        </dgm:presLayoutVars>
      </dgm:prSet>
      <dgm:spPr/>
    </dgm:pt>
    <dgm:pt modelId="{A57A1877-17D0-4331-AC0B-CBBCE84DEFF6}" type="pres">
      <dgm:prSet presAssocID="{425CAB6F-F47B-45C3-81CE-6526087CB757}" presName="levelTx" presStyleLbl="revTx" presStyleIdx="0" presStyleCnt="0">
        <dgm:presLayoutVars>
          <dgm:chMax val="1"/>
          <dgm:bulletEnabled val="1"/>
        </dgm:presLayoutVars>
      </dgm:prSet>
      <dgm:spPr/>
    </dgm:pt>
    <dgm:pt modelId="{9BFA104E-AE8C-4F34-90CE-07887072FD25}" type="pres">
      <dgm:prSet presAssocID="{FE37C7AC-DCC9-4315-9CD1-55948844BE9A}" presName="Name8" presStyleCnt="0"/>
      <dgm:spPr/>
    </dgm:pt>
    <dgm:pt modelId="{1629FF22-EC91-43EB-95F9-77320B18E976}" type="pres">
      <dgm:prSet presAssocID="{FE37C7AC-DCC9-4315-9CD1-55948844BE9A}" presName="level" presStyleLbl="node1" presStyleIdx="1" presStyleCnt="3">
        <dgm:presLayoutVars>
          <dgm:chMax val="1"/>
          <dgm:bulletEnabled val="1"/>
        </dgm:presLayoutVars>
      </dgm:prSet>
      <dgm:spPr/>
    </dgm:pt>
    <dgm:pt modelId="{EE445C2F-F3EF-4D6A-8578-5095EEA9EC3F}" type="pres">
      <dgm:prSet presAssocID="{FE37C7AC-DCC9-4315-9CD1-55948844BE9A}" presName="levelTx" presStyleLbl="revTx" presStyleIdx="0" presStyleCnt="0">
        <dgm:presLayoutVars>
          <dgm:chMax val="1"/>
          <dgm:bulletEnabled val="1"/>
        </dgm:presLayoutVars>
      </dgm:prSet>
      <dgm:spPr/>
    </dgm:pt>
    <dgm:pt modelId="{9FF521FE-7867-4DA9-BA9F-6071FD4C0F55}" type="pres">
      <dgm:prSet presAssocID="{3363A8F5-1B65-4C91-A641-46CDC03A056D}" presName="Name8" presStyleCnt="0"/>
      <dgm:spPr/>
    </dgm:pt>
    <dgm:pt modelId="{20745CE3-FCA4-4AD0-8B02-3C57729527A3}" type="pres">
      <dgm:prSet presAssocID="{3363A8F5-1B65-4C91-A641-46CDC03A056D}" presName="level" presStyleLbl="node1" presStyleIdx="2" presStyleCnt="3" custLinFactNeighborX="234">
        <dgm:presLayoutVars>
          <dgm:chMax val="1"/>
          <dgm:bulletEnabled val="1"/>
        </dgm:presLayoutVars>
      </dgm:prSet>
      <dgm:spPr/>
    </dgm:pt>
    <dgm:pt modelId="{0272EDFE-956F-4C47-932C-5AD80068A3E8}" type="pres">
      <dgm:prSet presAssocID="{3363A8F5-1B65-4C91-A641-46CDC03A056D}" presName="levelTx" presStyleLbl="revTx" presStyleIdx="0" presStyleCnt="0">
        <dgm:presLayoutVars>
          <dgm:chMax val="1"/>
          <dgm:bulletEnabled val="1"/>
        </dgm:presLayoutVars>
      </dgm:prSet>
      <dgm:spPr/>
    </dgm:pt>
  </dgm:ptLst>
  <dgm:cxnLst>
    <dgm:cxn modelId="{18FE871F-14DA-4E87-93C8-600611C8433A}" type="presOf" srcId="{425CAB6F-F47B-45C3-81CE-6526087CB757}" destId="{54ACE028-F444-4BCB-9606-03D8CC318C25}" srcOrd="0" destOrd="0" presId="urn:microsoft.com/office/officeart/2005/8/layout/pyramid1"/>
    <dgm:cxn modelId="{F2417035-6DE6-4DFD-A310-649144A08648}" type="presOf" srcId="{FE37C7AC-DCC9-4315-9CD1-55948844BE9A}" destId="{1629FF22-EC91-43EB-95F9-77320B18E976}" srcOrd="0" destOrd="0" presId="urn:microsoft.com/office/officeart/2005/8/layout/pyramid1"/>
    <dgm:cxn modelId="{BBAA064C-51A7-4998-A075-C0F3CB19409C}" srcId="{51050E8D-F9DA-4C31-88BA-2B020838E411}" destId="{425CAB6F-F47B-45C3-81CE-6526087CB757}" srcOrd="0" destOrd="0" parTransId="{6EDDB7FE-8F1C-4FB6-BB82-626FCB6CB171}" sibTransId="{BD853AD3-4ED9-43FB-8ADC-1933474B9D7D}"/>
    <dgm:cxn modelId="{3759A971-8DAE-4021-9FDB-324C17CFB843}" srcId="{51050E8D-F9DA-4C31-88BA-2B020838E411}" destId="{3363A8F5-1B65-4C91-A641-46CDC03A056D}" srcOrd="2" destOrd="0" parTransId="{34E165FA-635D-4C17-BC36-E68E74159BB6}" sibTransId="{585603E2-4B14-44CF-8269-1723041B5800}"/>
    <dgm:cxn modelId="{EE410A80-D989-468C-A0FC-91CC0016EF83}" type="presOf" srcId="{3363A8F5-1B65-4C91-A641-46CDC03A056D}" destId="{0272EDFE-956F-4C47-932C-5AD80068A3E8}" srcOrd="1" destOrd="0" presId="urn:microsoft.com/office/officeart/2005/8/layout/pyramid1"/>
    <dgm:cxn modelId="{C02D7781-1DEF-4296-91B9-32BBDAE16905}" type="presOf" srcId="{425CAB6F-F47B-45C3-81CE-6526087CB757}" destId="{A57A1877-17D0-4331-AC0B-CBBCE84DEFF6}" srcOrd="1" destOrd="0" presId="urn:microsoft.com/office/officeart/2005/8/layout/pyramid1"/>
    <dgm:cxn modelId="{D0CDED8A-663C-498F-B8A0-3C1803DDA0A4}" srcId="{51050E8D-F9DA-4C31-88BA-2B020838E411}" destId="{FE37C7AC-DCC9-4315-9CD1-55948844BE9A}" srcOrd="1" destOrd="0" parTransId="{4EC413F0-8C0B-4B62-81FD-4664AD48F629}" sibTransId="{EF6EF5C9-16A4-4219-B2F9-24DB087CBA34}"/>
    <dgm:cxn modelId="{BB34B5B4-9A2D-49D7-B0DF-FE4A6E988771}" type="presOf" srcId="{3363A8F5-1B65-4C91-A641-46CDC03A056D}" destId="{20745CE3-FCA4-4AD0-8B02-3C57729527A3}" srcOrd="0" destOrd="0" presId="urn:microsoft.com/office/officeart/2005/8/layout/pyramid1"/>
    <dgm:cxn modelId="{008EA5D4-DD6A-43CA-BC47-062E4AA08C8A}" type="presOf" srcId="{51050E8D-F9DA-4C31-88BA-2B020838E411}" destId="{8646FB3F-ADD5-4D11-A303-9DBE77833EEB}" srcOrd="0" destOrd="0" presId="urn:microsoft.com/office/officeart/2005/8/layout/pyramid1"/>
    <dgm:cxn modelId="{898F94D6-3D9E-4E17-8B65-646325CF0D00}" type="presOf" srcId="{FE37C7AC-DCC9-4315-9CD1-55948844BE9A}" destId="{EE445C2F-F3EF-4D6A-8578-5095EEA9EC3F}" srcOrd="1" destOrd="0" presId="urn:microsoft.com/office/officeart/2005/8/layout/pyramid1"/>
    <dgm:cxn modelId="{5C0B41BB-1DBB-41C6-AB49-EB4585876A7F}" type="presParOf" srcId="{8646FB3F-ADD5-4D11-A303-9DBE77833EEB}" destId="{BBF3DF12-3D98-430A-937E-B5E6323356FB}" srcOrd="0" destOrd="0" presId="urn:microsoft.com/office/officeart/2005/8/layout/pyramid1"/>
    <dgm:cxn modelId="{609B84AC-B321-4D11-8636-114306B88D73}" type="presParOf" srcId="{BBF3DF12-3D98-430A-937E-B5E6323356FB}" destId="{54ACE028-F444-4BCB-9606-03D8CC318C25}" srcOrd="0" destOrd="0" presId="urn:microsoft.com/office/officeart/2005/8/layout/pyramid1"/>
    <dgm:cxn modelId="{63E84C81-AE14-4914-982B-4F1B0C93E6E1}" type="presParOf" srcId="{BBF3DF12-3D98-430A-937E-B5E6323356FB}" destId="{A57A1877-17D0-4331-AC0B-CBBCE84DEFF6}" srcOrd="1" destOrd="0" presId="urn:microsoft.com/office/officeart/2005/8/layout/pyramid1"/>
    <dgm:cxn modelId="{FFEF2BD6-23C6-4044-9F30-3D9F0FC3C7E0}" type="presParOf" srcId="{8646FB3F-ADD5-4D11-A303-9DBE77833EEB}" destId="{9BFA104E-AE8C-4F34-90CE-07887072FD25}" srcOrd="1" destOrd="0" presId="urn:microsoft.com/office/officeart/2005/8/layout/pyramid1"/>
    <dgm:cxn modelId="{34AA2F96-58B0-4C8A-9276-D9C9157C48D3}" type="presParOf" srcId="{9BFA104E-AE8C-4F34-90CE-07887072FD25}" destId="{1629FF22-EC91-43EB-95F9-77320B18E976}" srcOrd="0" destOrd="0" presId="urn:microsoft.com/office/officeart/2005/8/layout/pyramid1"/>
    <dgm:cxn modelId="{F2E64279-46E6-43D1-9B5B-04CE1127E058}" type="presParOf" srcId="{9BFA104E-AE8C-4F34-90CE-07887072FD25}" destId="{EE445C2F-F3EF-4D6A-8578-5095EEA9EC3F}" srcOrd="1" destOrd="0" presId="urn:microsoft.com/office/officeart/2005/8/layout/pyramid1"/>
    <dgm:cxn modelId="{7817B1A3-5FBD-455D-971D-35BE711B5F3A}" type="presParOf" srcId="{8646FB3F-ADD5-4D11-A303-9DBE77833EEB}" destId="{9FF521FE-7867-4DA9-BA9F-6071FD4C0F55}" srcOrd="2" destOrd="0" presId="urn:microsoft.com/office/officeart/2005/8/layout/pyramid1"/>
    <dgm:cxn modelId="{AB3413BE-6B99-4C57-BE14-A43EA1CFF9A8}" type="presParOf" srcId="{9FF521FE-7867-4DA9-BA9F-6071FD4C0F55}" destId="{20745CE3-FCA4-4AD0-8B02-3C57729527A3}" srcOrd="0" destOrd="0" presId="urn:microsoft.com/office/officeart/2005/8/layout/pyramid1"/>
    <dgm:cxn modelId="{EDF993B1-6E81-4F53-BFC4-C1D8065D5E66}" type="presParOf" srcId="{9FF521FE-7867-4DA9-BA9F-6071FD4C0F55}" destId="{0272EDFE-956F-4C47-932C-5AD80068A3E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03BC6-CE01-4913-9958-B1ACFEF91762}">
      <dsp:nvSpPr>
        <dsp:cNvPr id="0" name=""/>
        <dsp:cNvSpPr/>
      </dsp:nvSpPr>
      <dsp:spPr>
        <a:xfrm rot="10800000">
          <a:off x="0" y="0"/>
          <a:ext cx="4281179" cy="645896"/>
        </a:xfrm>
        <a:prstGeom prst="trapezoid">
          <a:avLst>
            <a:gd name="adj" fmla="val 62061"/>
          </a:avLst>
        </a:prstGeom>
        <a:gradFill rotWithShape="0">
          <a:gsLst>
            <a:gs pos="0">
              <a:schemeClr val="accent3">
                <a:alpha val="90000"/>
                <a:hueOff val="0"/>
                <a:satOff val="0"/>
                <a:lumOff val="0"/>
                <a:alphaOff val="0"/>
                <a:tint val="60000"/>
                <a:lumMod val="110000"/>
              </a:schemeClr>
            </a:gs>
            <a:gs pos="100000">
              <a:schemeClr val="accent3">
                <a:alpha val="9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ill Sans Nova" panose="020B0602020104020203" pitchFamily="34" charset="0"/>
            </a:rPr>
            <a:t>Hook</a:t>
          </a:r>
        </a:p>
      </dsp:txBody>
      <dsp:txXfrm rot="-10800000">
        <a:off x="749206" y="0"/>
        <a:ext cx="2782767" cy="645896"/>
      </dsp:txXfrm>
    </dsp:sp>
    <dsp:sp modelId="{51231D63-7E13-4C18-B37B-5884E1E619CB}">
      <dsp:nvSpPr>
        <dsp:cNvPr id="0" name=""/>
        <dsp:cNvSpPr/>
      </dsp:nvSpPr>
      <dsp:spPr>
        <a:xfrm rot="10800000">
          <a:off x="400847" y="645896"/>
          <a:ext cx="3479485" cy="2025887"/>
        </a:xfrm>
        <a:prstGeom prst="trapezoid">
          <a:avLst>
            <a:gd name="adj" fmla="val 62061"/>
          </a:avLst>
        </a:prstGeom>
        <a:gradFill rotWithShape="0">
          <a:gsLst>
            <a:gs pos="0">
              <a:schemeClr val="accent3">
                <a:alpha val="90000"/>
                <a:hueOff val="0"/>
                <a:satOff val="0"/>
                <a:lumOff val="0"/>
                <a:alphaOff val="-20000"/>
                <a:tint val="60000"/>
                <a:lumMod val="110000"/>
              </a:schemeClr>
            </a:gs>
            <a:gs pos="100000">
              <a:schemeClr val="accent3">
                <a:alpha val="90000"/>
                <a:hueOff val="0"/>
                <a:satOff val="0"/>
                <a:lumOff val="0"/>
                <a:alphaOff val="-2000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ill Sans Nova" panose="020B0602020104020203" pitchFamily="34" charset="0"/>
            </a:rPr>
            <a:t>Background Information</a:t>
          </a:r>
        </a:p>
      </dsp:txBody>
      <dsp:txXfrm rot="-10800000">
        <a:off x="1009757" y="645896"/>
        <a:ext cx="2261665" cy="2025887"/>
      </dsp:txXfrm>
    </dsp:sp>
    <dsp:sp modelId="{F9F5B10C-DAD7-4723-91EA-DDABFD8F4905}">
      <dsp:nvSpPr>
        <dsp:cNvPr id="0" name=""/>
        <dsp:cNvSpPr/>
      </dsp:nvSpPr>
      <dsp:spPr>
        <a:xfrm rot="10800000">
          <a:off x="1658124" y="2671784"/>
          <a:ext cx="964931" cy="777411"/>
        </a:xfrm>
        <a:prstGeom prst="trapezoid">
          <a:avLst>
            <a:gd name="adj" fmla="val 62061"/>
          </a:avLst>
        </a:prstGeom>
        <a:gradFill rotWithShape="0">
          <a:gsLst>
            <a:gs pos="0">
              <a:schemeClr val="accent3">
                <a:alpha val="90000"/>
                <a:hueOff val="0"/>
                <a:satOff val="0"/>
                <a:lumOff val="0"/>
                <a:alphaOff val="-40000"/>
                <a:tint val="60000"/>
                <a:lumMod val="110000"/>
              </a:schemeClr>
            </a:gs>
            <a:gs pos="100000">
              <a:schemeClr val="accent3">
                <a:alpha val="90000"/>
                <a:hueOff val="0"/>
                <a:satOff val="0"/>
                <a:lumOff val="0"/>
                <a:alphaOff val="-4000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ill Sans Nova" panose="020B0602020104020203" pitchFamily="34" charset="0"/>
            </a:rPr>
            <a:t>Thesis</a:t>
          </a:r>
        </a:p>
      </dsp:txBody>
      <dsp:txXfrm rot="-10800000">
        <a:off x="1658124" y="2671784"/>
        <a:ext cx="964931" cy="777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D9034-20C4-4F0A-843F-1A30BD2E6945}">
      <dsp:nvSpPr>
        <dsp:cNvPr id="0" name=""/>
        <dsp:cNvSpPr/>
      </dsp:nvSpPr>
      <dsp:spPr>
        <a:xfrm rot="5400000">
          <a:off x="5450322" y="-3779966"/>
          <a:ext cx="1044222" cy="869686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Topic Sentence: 1 sentence derived from the primary support points in the thesis. It states, in the author’s words, the topic and purpose of the paragraph. It does not include secondary support of any kind. The order that the points appear in the thesis is the order they must appear in the body.</a:t>
          </a:r>
        </a:p>
      </dsp:txBody>
      <dsp:txXfrm rot="-5400000">
        <a:off x="1624002" y="97329"/>
        <a:ext cx="8645889" cy="942272"/>
      </dsp:txXfrm>
    </dsp:sp>
    <dsp:sp modelId="{FFC97CB3-89C2-4E9B-86B1-28819C321431}">
      <dsp:nvSpPr>
        <dsp:cNvPr id="0" name=""/>
        <dsp:cNvSpPr/>
      </dsp:nvSpPr>
      <dsp:spPr>
        <a:xfrm>
          <a:off x="0" y="14412"/>
          <a:ext cx="1550911" cy="11334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Primary </a:t>
          </a:r>
        </a:p>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Support</a:t>
          </a:r>
        </a:p>
      </dsp:txBody>
      <dsp:txXfrm>
        <a:off x="55333" y="69745"/>
        <a:ext cx="1440245" cy="1022830"/>
      </dsp:txXfrm>
    </dsp:sp>
    <dsp:sp modelId="{9DDF664F-7B10-4902-91CF-115A9C1BF591}">
      <dsp:nvSpPr>
        <dsp:cNvPr id="0" name=""/>
        <dsp:cNvSpPr/>
      </dsp:nvSpPr>
      <dsp:spPr>
        <a:xfrm rot="5400000">
          <a:off x="5519035" y="-2589794"/>
          <a:ext cx="906797" cy="869686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Any necessary explanations and definitions</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Examples to illustrate the point</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Cited evidence (if required) that is documented fully</a:t>
          </a:r>
        </a:p>
      </dsp:txBody>
      <dsp:txXfrm rot="-5400000">
        <a:off x="1624002" y="1349505"/>
        <a:ext cx="8652598" cy="818265"/>
      </dsp:txXfrm>
    </dsp:sp>
    <dsp:sp modelId="{A0D1B807-1A64-4830-95CA-2D8A242054FD}">
      <dsp:nvSpPr>
        <dsp:cNvPr id="0" name=""/>
        <dsp:cNvSpPr/>
      </dsp:nvSpPr>
      <dsp:spPr>
        <a:xfrm>
          <a:off x="0" y="1204584"/>
          <a:ext cx="1550911" cy="11334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Secondary</a:t>
          </a:r>
          <a:r>
            <a:rPr lang="en-US" sz="1200" b="1" kern="1200" dirty="0">
              <a:latin typeface="Calibri" panose="020F0502020204030204" pitchFamily="34" charset="0"/>
              <a:cs typeface="Calibri" panose="020F0502020204030204" pitchFamily="34" charset="0"/>
            </a:rPr>
            <a:t> </a:t>
          </a:r>
        </a:p>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Support</a:t>
          </a:r>
        </a:p>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Pt. 1</a:t>
          </a:r>
        </a:p>
      </dsp:txBody>
      <dsp:txXfrm>
        <a:off x="55333" y="1259917"/>
        <a:ext cx="1440245" cy="1022830"/>
      </dsp:txXfrm>
    </dsp:sp>
    <dsp:sp modelId="{567BB982-9ADE-4645-B820-84F4E8C14990}">
      <dsp:nvSpPr>
        <dsp:cNvPr id="0" name=""/>
        <dsp:cNvSpPr/>
      </dsp:nvSpPr>
      <dsp:spPr>
        <a:xfrm rot="5400000">
          <a:off x="5519035" y="-1399623"/>
          <a:ext cx="906797" cy="869686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Analysis that shows significance and relevance of the support to the reader and how it proves the thesis. This connects the dots for the reader.</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Clincher that wraps up the paragraph (but does not preview the next paragraph)</a:t>
          </a:r>
        </a:p>
      </dsp:txBody>
      <dsp:txXfrm rot="-5400000">
        <a:off x="1624002" y="2539676"/>
        <a:ext cx="8652598" cy="818265"/>
      </dsp:txXfrm>
    </dsp:sp>
    <dsp:sp modelId="{7667D8A6-4AB4-4B9A-844F-985D0D5DC3A7}">
      <dsp:nvSpPr>
        <dsp:cNvPr id="0" name=""/>
        <dsp:cNvSpPr/>
      </dsp:nvSpPr>
      <dsp:spPr>
        <a:xfrm>
          <a:off x="0" y="2383778"/>
          <a:ext cx="1550911" cy="11334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Secondary </a:t>
          </a:r>
        </a:p>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Support </a:t>
          </a:r>
        </a:p>
        <a:p>
          <a:pPr marL="0" lvl="0" indent="0" algn="ctr" defTabSz="711200">
            <a:lnSpc>
              <a:spcPct val="100000"/>
            </a:lnSpc>
            <a:spcBef>
              <a:spcPct val="0"/>
            </a:spcBef>
            <a:spcAft>
              <a:spcPts val="0"/>
            </a:spcAft>
            <a:buNone/>
          </a:pPr>
          <a:r>
            <a:rPr lang="en-US" sz="1600" b="1" kern="1200" dirty="0">
              <a:latin typeface="Calibri" panose="020F0502020204030204" pitchFamily="34" charset="0"/>
              <a:cs typeface="Calibri" panose="020F0502020204030204" pitchFamily="34" charset="0"/>
            </a:rPr>
            <a:t>Pt. 2</a:t>
          </a:r>
        </a:p>
      </dsp:txBody>
      <dsp:txXfrm>
        <a:off x="55333" y="2439111"/>
        <a:ext cx="1440245" cy="1022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CE028-F444-4BCB-9606-03D8CC318C25}">
      <dsp:nvSpPr>
        <dsp:cNvPr id="0" name=""/>
        <dsp:cNvSpPr/>
      </dsp:nvSpPr>
      <dsp:spPr>
        <a:xfrm>
          <a:off x="1568052" y="0"/>
          <a:ext cx="1568052" cy="1311931"/>
        </a:xfrm>
        <a:prstGeom prst="trapezoid">
          <a:avLst>
            <a:gd name="adj" fmla="val 59761"/>
          </a:avLst>
        </a:prstGeom>
        <a:solidFill>
          <a:schemeClr val="accent3">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Paraphrased Thesis</a:t>
          </a:r>
        </a:p>
      </dsp:txBody>
      <dsp:txXfrm>
        <a:off x="1568052" y="0"/>
        <a:ext cx="1568052" cy="1311931"/>
      </dsp:txXfrm>
    </dsp:sp>
    <dsp:sp modelId="{1629FF22-EC91-43EB-95F9-77320B18E976}">
      <dsp:nvSpPr>
        <dsp:cNvPr id="0" name=""/>
        <dsp:cNvSpPr/>
      </dsp:nvSpPr>
      <dsp:spPr>
        <a:xfrm>
          <a:off x="784026" y="1311931"/>
          <a:ext cx="3136104" cy="1311931"/>
        </a:xfrm>
        <a:prstGeom prst="trapezoid">
          <a:avLst>
            <a:gd name="adj" fmla="val 59761"/>
          </a:avLst>
        </a:prstGeom>
        <a:solidFill>
          <a:schemeClr val="accent3">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Big Picture Summary</a:t>
          </a:r>
        </a:p>
      </dsp:txBody>
      <dsp:txXfrm>
        <a:off x="1332844" y="1311931"/>
        <a:ext cx="2038468" cy="1311931"/>
      </dsp:txXfrm>
    </dsp:sp>
    <dsp:sp modelId="{20745CE3-FCA4-4AD0-8B02-3C57729527A3}">
      <dsp:nvSpPr>
        <dsp:cNvPr id="0" name=""/>
        <dsp:cNvSpPr/>
      </dsp:nvSpPr>
      <dsp:spPr>
        <a:xfrm>
          <a:off x="0" y="2623863"/>
          <a:ext cx="4704156" cy="1311931"/>
        </a:xfrm>
        <a:prstGeom prst="trapezoid">
          <a:avLst>
            <a:gd name="adj" fmla="val 59761"/>
          </a:avLst>
        </a:prstGeom>
        <a:solidFill>
          <a:schemeClr val="accent3">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Call to Action/So-What Factor</a:t>
          </a:r>
        </a:p>
      </dsp:txBody>
      <dsp:txXfrm>
        <a:off x="823227" y="2623863"/>
        <a:ext cx="3057702" cy="13119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4F5CC-2E35-6D85-8693-041933CC2C3D}"/>
              </a:ext>
            </a:extLst>
          </p:cNvPr>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3C97924A-544C-0C18-442A-363E395FFA3E}"/>
              </a:ext>
            </a:extLst>
          </p:cNvPr>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415F73E5-3144-4E36-B1C7-0999D6242E73}" type="datetimeFigureOut">
              <a:rPr lang="en-US" smtClean="0"/>
              <a:t>5/23/2024</a:t>
            </a:fld>
            <a:endParaRPr lang="en-US"/>
          </a:p>
        </p:txBody>
      </p:sp>
      <p:sp>
        <p:nvSpPr>
          <p:cNvPr id="4" name="Footer Placeholder 3">
            <a:extLst>
              <a:ext uri="{FF2B5EF4-FFF2-40B4-BE49-F238E27FC236}">
                <a16:creationId xmlns:a16="http://schemas.microsoft.com/office/drawing/2014/main" id="{49CD8126-7736-027B-B6A3-56F095F85C31}"/>
              </a:ext>
            </a:extLst>
          </p:cNvPr>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066D5AE-5B42-FD6B-1C8E-E0F3F0047756}"/>
              </a:ext>
            </a:extLst>
          </p:cNvPr>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7FAB713D-B4E3-4911-A5D7-EDE359330F1F}" type="slidenum">
              <a:rPr lang="en-US" smtClean="0"/>
              <a:t>‹#›</a:t>
            </a:fld>
            <a:endParaRPr lang="en-US"/>
          </a:p>
        </p:txBody>
      </p:sp>
    </p:spTree>
    <p:extLst>
      <p:ext uri="{BB962C8B-B14F-4D97-AF65-F5344CB8AC3E}">
        <p14:creationId xmlns:p14="http://schemas.microsoft.com/office/powerpoint/2010/main" val="2862452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24FEE1E3-D06C-4D8C-9CC9-628056994332}" type="datetimeFigureOut">
              <a:rPr lang="en-US" smtClean="0"/>
              <a:t>5/23/2024</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2EB2851F-BF84-45FB-8119-894175380519}" type="slidenum">
              <a:rPr lang="en-US" smtClean="0"/>
              <a:t>‹#›</a:t>
            </a:fld>
            <a:endParaRPr lang="en-US"/>
          </a:p>
        </p:txBody>
      </p:sp>
    </p:spTree>
    <p:extLst>
      <p:ext uri="{BB962C8B-B14F-4D97-AF65-F5344CB8AC3E}">
        <p14:creationId xmlns:p14="http://schemas.microsoft.com/office/powerpoint/2010/main" val="252295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a:t>
            </a:fld>
            <a:endParaRPr lang="en-US"/>
          </a:p>
        </p:txBody>
      </p:sp>
    </p:spTree>
    <p:extLst>
      <p:ext uri="{BB962C8B-B14F-4D97-AF65-F5344CB8AC3E}">
        <p14:creationId xmlns:p14="http://schemas.microsoft.com/office/powerpoint/2010/main" val="160759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10</a:t>
            </a:fld>
            <a:endParaRPr lang="en-US"/>
          </a:p>
        </p:txBody>
      </p:sp>
    </p:spTree>
    <p:extLst>
      <p:ext uri="{BB962C8B-B14F-4D97-AF65-F5344CB8AC3E}">
        <p14:creationId xmlns:p14="http://schemas.microsoft.com/office/powerpoint/2010/main" val="168507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11</a:t>
            </a:fld>
            <a:endParaRPr lang="en-US"/>
          </a:p>
        </p:txBody>
      </p:sp>
    </p:spTree>
    <p:extLst>
      <p:ext uri="{BB962C8B-B14F-4D97-AF65-F5344CB8AC3E}">
        <p14:creationId xmlns:p14="http://schemas.microsoft.com/office/powerpoint/2010/main" val="90472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12</a:t>
            </a:fld>
            <a:endParaRPr lang="en-US"/>
          </a:p>
        </p:txBody>
      </p:sp>
    </p:spTree>
    <p:extLst>
      <p:ext uri="{BB962C8B-B14F-4D97-AF65-F5344CB8AC3E}">
        <p14:creationId xmlns:p14="http://schemas.microsoft.com/office/powerpoint/2010/main" val="124149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13</a:t>
            </a:fld>
            <a:endParaRPr lang="en-US"/>
          </a:p>
        </p:txBody>
      </p:sp>
    </p:spTree>
    <p:extLst>
      <p:ext uri="{BB962C8B-B14F-4D97-AF65-F5344CB8AC3E}">
        <p14:creationId xmlns:p14="http://schemas.microsoft.com/office/powerpoint/2010/main" val="35260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14</a:t>
            </a:fld>
            <a:endParaRPr lang="en-US"/>
          </a:p>
        </p:txBody>
      </p:sp>
    </p:spTree>
    <p:extLst>
      <p:ext uri="{BB962C8B-B14F-4D97-AF65-F5344CB8AC3E}">
        <p14:creationId xmlns:p14="http://schemas.microsoft.com/office/powerpoint/2010/main" val="275375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15</a:t>
            </a:fld>
            <a:endParaRPr lang="en-US"/>
          </a:p>
        </p:txBody>
      </p:sp>
    </p:spTree>
    <p:extLst>
      <p:ext uri="{BB962C8B-B14F-4D97-AF65-F5344CB8AC3E}">
        <p14:creationId xmlns:p14="http://schemas.microsoft.com/office/powerpoint/2010/main" val="3390006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16</a:t>
            </a:fld>
            <a:endParaRPr lang="en-US"/>
          </a:p>
        </p:txBody>
      </p:sp>
    </p:spTree>
    <p:extLst>
      <p:ext uri="{BB962C8B-B14F-4D97-AF65-F5344CB8AC3E}">
        <p14:creationId xmlns:p14="http://schemas.microsoft.com/office/powerpoint/2010/main" val="169002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17</a:t>
            </a:fld>
            <a:endParaRPr lang="en-US"/>
          </a:p>
        </p:txBody>
      </p:sp>
    </p:spTree>
    <p:extLst>
      <p:ext uri="{BB962C8B-B14F-4D97-AF65-F5344CB8AC3E}">
        <p14:creationId xmlns:p14="http://schemas.microsoft.com/office/powerpoint/2010/main" val="219276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18</a:t>
            </a:fld>
            <a:endParaRPr lang="en-US"/>
          </a:p>
        </p:txBody>
      </p:sp>
    </p:spTree>
    <p:extLst>
      <p:ext uri="{BB962C8B-B14F-4D97-AF65-F5344CB8AC3E}">
        <p14:creationId xmlns:p14="http://schemas.microsoft.com/office/powerpoint/2010/main" val="671562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19</a:t>
            </a:fld>
            <a:endParaRPr lang="en-US"/>
          </a:p>
        </p:txBody>
      </p:sp>
    </p:spTree>
    <p:extLst>
      <p:ext uri="{BB962C8B-B14F-4D97-AF65-F5344CB8AC3E}">
        <p14:creationId xmlns:p14="http://schemas.microsoft.com/office/powerpoint/2010/main" val="117890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a:t>
            </a:fld>
            <a:endParaRPr lang="en-US"/>
          </a:p>
        </p:txBody>
      </p:sp>
    </p:spTree>
    <p:extLst>
      <p:ext uri="{BB962C8B-B14F-4D97-AF65-F5344CB8AC3E}">
        <p14:creationId xmlns:p14="http://schemas.microsoft.com/office/powerpoint/2010/main" val="128193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20</a:t>
            </a:fld>
            <a:endParaRPr lang="en-US"/>
          </a:p>
        </p:txBody>
      </p:sp>
    </p:spTree>
    <p:extLst>
      <p:ext uri="{BB962C8B-B14F-4D97-AF65-F5344CB8AC3E}">
        <p14:creationId xmlns:p14="http://schemas.microsoft.com/office/powerpoint/2010/main" val="1099474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21</a:t>
            </a:fld>
            <a:endParaRPr lang="en-US"/>
          </a:p>
        </p:txBody>
      </p:sp>
    </p:spTree>
    <p:extLst>
      <p:ext uri="{BB962C8B-B14F-4D97-AF65-F5344CB8AC3E}">
        <p14:creationId xmlns:p14="http://schemas.microsoft.com/office/powerpoint/2010/main" val="2181753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22</a:t>
            </a:fld>
            <a:endParaRPr lang="en-US"/>
          </a:p>
        </p:txBody>
      </p:sp>
    </p:spTree>
    <p:extLst>
      <p:ext uri="{BB962C8B-B14F-4D97-AF65-F5344CB8AC3E}">
        <p14:creationId xmlns:p14="http://schemas.microsoft.com/office/powerpoint/2010/main" val="354824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23</a:t>
            </a:fld>
            <a:endParaRPr lang="en-US"/>
          </a:p>
        </p:txBody>
      </p:sp>
    </p:spTree>
    <p:extLst>
      <p:ext uri="{BB962C8B-B14F-4D97-AF65-F5344CB8AC3E}">
        <p14:creationId xmlns:p14="http://schemas.microsoft.com/office/powerpoint/2010/main" val="2163534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24</a:t>
            </a:fld>
            <a:endParaRPr lang="en-US"/>
          </a:p>
        </p:txBody>
      </p:sp>
    </p:spTree>
    <p:extLst>
      <p:ext uri="{BB962C8B-B14F-4D97-AF65-F5344CB8AC3E}">
        <p14:creationId xmlns:p14="http://schemas.microsoft.com/office/powerpoint/2010/main" val="264993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25</a:t>
            </a:fld>
            <a:endParaRPr lang="en-US"/>
          </a:p>
        </p:txBody>
      </p:sp>
    </p:spTree>
    <p:extLst>
      <p:ext uri="{BB962C8B-B14F-4D97-AF65-F5344CB8AC3E}">
        <p14:creationId xmlns:p14="http://schemas.microsoft.com/office/powerpoint/2010/main" val="361798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26</a:t>
            </a:fld>
            <a:endParaRPr lang="en-US"/>
          </a:p>
        </p:txBody>
      </p:sp>
    </p:spTree>
    <p:extLst>
      <p:ext uri="{BB962C8B-B14F-4D97-AF65-F5344CB8AC3E}">
        <p14:creationId xmlns:p14="http://schemas.microsoft.com/office/powerpoint/2010/main" val="4233985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27</a:t>
            </a:fld>
            <a:endParaRPr lang="en-US"/>
          </a:p>
        </p:txBody>
      </p:sp>
    </p:spTree>
    <p:extLst>
      <p:ext uri="{BB962C8B-B14F-4D97-AF65-F5344CB8AC3E}">
        <p14:creationId xmlns:p14="http://schemas.microsoft.com/office/powerpoint/2010/main" val="4014993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28</a:t>
            </a:fld>
            <a:endParaRPr lang="en-US"/>
          </a:p>
        </p:txBody>
      </p:sp>
    </p:spTree>
    <p:extLst>
      <p:ext uri="{BB962C8B-B14F-4D97-AF65-F5344CB8AC3E}">
        <p14:creationId xmlns:p14="http://schemas.microsoft.com/office/powerpoint/2010/main" val="305361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29</a:t>
            </a:fld>
            <a:endParaRPr lang="en-US"/>
          </a:p>
        </p:txBody>
      </p:sp>
    </p:spTree>
    <p:extLst>
      <p:ext uri="{BB962C8B-B14F-4D97-AF65-F5344CB8AC3E}">
        <p14:creationId xmlns:p14="http://schemas.microsoft.com/office/powerpoint/2010/main" val="57120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3</a:t>
            </a:fld>
            <a:endParaRPr lang="en-US"/>
          </a:p>
        </p:txBody>
      </p:sp>
    </p:spTree>
    <p:extLst>
      <p:ext uri="{BB962C8B-B14F-4D97-AF65-F5344CB8AC3E}">
        <p14:creationId xmlns:p14="http://schemas.microsoft.com/office/powerpoint/2010/main" val="2789549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30</a:t>
            </a:fld>
            <a:endParaRPr lang="en-US"/>
          </a:p>
        </p:txBody>
      </p:sp>
    </p:spTree>
    <p:extLst>
      <p:ext uri="{BB962C8B-B14F-4D97-AF65-F5344CB8AC3E}">
        <p14:creationId xmlns:p14="http://schemas.microsoft.com/office/powerpoint/2010/main" val="1040989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31</a:t>
            </a:fld>
            <a:endParaRPr lang="en-US"/>
          </a:p>
        </p:txBody>
      </p:sp>
    </p:spTree>
    <p:extLst>
      <p:ext uri="{BB962C8B-B14F-4D97-AF65-F5344CB8AC3E}">
        <p14:creationId xmlns:p14="http://schemas.microsoft.com/office/powerpoint/2010/main" val="3353325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32</a:t>
            </a:fld>
            <a:endParaRPr lang="en-US"/>
          </a:p>
        </p:txBody>
      </p:sp>
    </p:spTree>
    <p:extLst>
      <p:ext uri="{BB962C8B-B14F-4D97-AF65-F5344CB8AC3E}">
        <p14:creationId xmlns:p14="http://schemas.microsoft.com/office/powerpoint/2010/main" val="134833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4</a:t>
            </a:fld>
            <a:endParaRPr lang="en-US"/>
          </a:p>
        </p:txBody>
      </p:sp>
    </p:spTree>
    <p:extLst>
      <p:ext uri="{BB962C8B-B14F-4D97-AF65-F5344CB8AC3E}">
        <p14:creationId xmlns:p14="http://schemas.microsoft.com/office/powerpoint/2010/main" val="313740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5</a:t>
            </a:fld>
            <a:endParaRPr lang="en-US"/>
          </a:p>
        </p:txBody>
      </p:sp>
    </p:spTree>
    <p:extLst>
      <p:ext uri="{BB962C8B-B14F-4D97-AF65-F5344CB8AC3E}">
        <p14:creationId xmlns:p14="http://schemas.microsoft.com/office/powerpoint/2010/main" val="267520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6</a:t>
            </a:fld>
            <a:endParaRPr lang="en-US"/>
          </a:p>
        </p:txBody>
      </p:sp>
    </p:spTree>
    <p:extLst>
      <p:ext uri="{BB962C8B-B14F-4D97-AF65-F5344CB8AC3E}">
        <p14:creationId xmlns:p14="http://schemas.microsoft.com/office/powerpoint/2010/main" val="197957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7</a:t>
            </a:fld>
            <a:endParaRPr lang="en-US"/>
          </a:p>
        </p:txBody>
      </p:sp>
    </p:spTree>
    <p:extLst>
      <p:ext uri="{BB962C8B-B14F-4D97-AF65-F5344CB8AC3E}">
        <p14:creationId xmlns:p14="http://schemas.microsoft.com/office/powerpoint/2010/main" val="251740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8</a:t>
            </a:fld>
            <a:endParaRPr lang="en-US"/>
          </a:p>
        </p:txBody>
      </p:sp>
    </p:spTree>
    <p:extLst>
      <p:ext uri="{BB962C8B-B14F-4D97-AF65-F5344CB8AC3E}">
        <p14:creationId xmlns:p14="http://schemas.microsoft.com/office/powerpoint/2010/main" val="25477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9</a:t>
            </a:fld>
            <a:endParaRPr lang="en-US"/>
          </a:p>
        </p:txBody>
      </p:sp>
    </p:spTree>
    <p:extLst>
      <p:ext uri="{BB962C8B-B14F-4D97-AF65-F5344CB8AC3E}">
        <p14:creationId xmlns:p14="http://schemas.microsoft.com/office/powerpoint/2010/main" val="3622583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accent5">
                <a:lumMod val="20000"/>
                <a:lumOff val="80000"/>
              </a:schemeClr>
            </a:gs>
            <a:gs pos="100000">
              <a:schemeClr val="accent5">
                <a:lumMod val="75000"/>
              </a:schemeClr>
            </a:gs>
          </a:gsLst>
          <a:lin ang="5400000" scaled="0"/>
        </a:gradFill>
        <a:effectLst/>
      </p:bgPr>
    </p:bg>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84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75663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58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102146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33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4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5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88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accent5">
                <a:lumMod val="20000"/>
                <a:lumOff val="80000"/>
              </a:schemeClr>
            </a:gs>
            <a:gs pos="100000">
              <a:schemeClr val="accent5">
                <a:lumMod val="75000"/>
              </a:schemeClr>
            </a:gs>
          </a:gsLst>
          <a:lin ang="5400000" scaled="0"/>
        </a:gradFill>
        <a:effectLst/>
      </p:bgPr>
    </p:bg>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48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7621" y="764019"/>
            <a:ext cx="10393959" cy="569828"/>
          </a:xfrm>
        </p:spPr>
        <p:txBody>
          <a:bodyPr>
            <a:normAutofit/>
          </a:bodyPr>
          <a:lstStyle>
            <a:lvl1pPr algn="l">
              <a:defRPr sz="3200" b="1">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97622" y="1646729"/>
            <a:ext cx="10393960" cy="4447246"/>
          </a:xfrm>
        </p:spPr>
        <p:txBody>
          <a:bodyPr/>
          <a:lstStyle>
            <a:lvl1pPr>
              <a:spcBef>
                <a:spcPts val="300"/>
              </a:spcBef>
              <a:spcAft>
                <a:spcPts val="600"/>
              </a:spcAft>
              <a:defRPr sz="1800">
                <a:latin typeface="Calibri" panose="020F0502020204030204" pitchFamily="34" charset="0"/>
                <a:cs typeface="Calibri" panose="020F0502020204030204" pitchFamily="34" charset="0"/>
              </a:defRPr>
            </a:lvl1pPr>
            <a:lvl2pPr>
              <a:spcBef>
                <a:spcPts val="300"/>
              </a:spcBef>
              <a:spcAft>
                <a:spcPts val="600"/>
              </a:spcAft>
              <a:defRPr sz="1600">
                <a:latin typeface="Calibri" panose="020F0502020204030204" pitchFamily="34" charset="0"/>
                <a:cs typeface="Calibri" panose="020F0502020204030204" pitchFamily="34" charset="0"/>
              </a:defRPr>
            </a:lvl2pPr>
            <a:lvl3pPr>
              <a:spcBef>
                <a:spcPts val="300"/>
              </a:spcBef>
              <a:spcAft>
                <a:spcPts val="600"/>
              </a:spcAft>
              <a:defRPr sz="1400">
                <a:latin typeface="Calibri" panose="020F0502020204030204" pitchFamily="34" charset="0"/>
                <a:cs typeface="Calibri" panose="020F0502020204030204" pitchFamily="34" charset="0"/>
              </a:defRPr>
            </a:lvl3pPr>
            <a:lvl4pPr>
              <a:spcBef>
                <a:spcPts val="300"/>
              </a:spcBef>
              <a:spcAft>
                <a:spcPts val="600"/>
              </a:spcAft>
              <a:defRPr sz="1200">
                <a:latin typeface="Calibri" panose="020F0502020204030204" pitchFamily="34" charset="0"/>
                <a:cs typeface="Calibri" panose="020F0502020204030204" pitchFamily="34" charset="0"/>
              </a:defRPr>
            </a:lvl4pPr>
            <a:lvl5pPr>
              <a:spcBef>
                <a:spcPts val="300"/>
              </a:spcBef>
              <a:spcAft>
                <a:spcPts val="600"/>
              </a:spcAft>
              <a:defRPr sz="1200" i="1">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37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7621" y="764019"/>
            <a:ext cx="10393959" cy="569828"/>
          </a:xfrm>
        </p:spPr>
        <p:txBody>
          <a:bodyPr>
            <a:normAutofit/>
          </a:bodyPr>
          <a:lstStyle>
            <a:lvl1pPr algn="l">
              <a:defRPr sz="3200" b="1">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97622" y="1646729"/>
            <a:ext cx="10393960" cy="4447246"/>
          </a:xfrm>
        </p:spPr>
        <p:txBody>
          <a:bodyPr/>
          <a:lstStyle>
            <a:lvl1pPr>
              <a:spcBef>
                <a:spcPts val="300"/>
              </a:spcBef>
              <a:spcAft>
                <a:spcPts val="600"/>
              </a:spcAft>
              <a:defRPr sz="1800">
                <a:latin typeface="Calibri" panose="020F0502020204030204" pitchFamily="34" charset="0"/>
                <a:cs typeface="Calibri" panose="020F0502020204030204" pitchFamily="34" charset="0"/>
              </a:defRPr>
            </a:lvl1pPr>
            <a:lvl2pPr>
              <a:spcBef>
                <a:spcPts val="300"/>
              </a:spcBef>
              <a:spcAft>
                <a:spcPts val="600"/>
              </a:spcAft>
              <a:defRPr sz="1600">
                <a:latin typeface="Calibri" panose="020F0502020204030204" pitchFamily="34" charset="0"/>
                <a:cs typeface="Calibri" panose="020F0502020204030204" pitchFamily="34" charset="0"/>
              </a:defRPr>
            </a:lvl2pPr>
            <a:lvl3pPr>
              <a:spcBef>
                <a:spcPts val="300"/>
              </a:spcBef>
              <a:spcAft>
                <a:spcPts val="600"/>
              </a:spcAft>
              <a:defRPr sz="1400">
                <a:latin typeface="Calibri" panose="020F0502020204030204" pitchFamily="34" charset="0"/>
                <a:cs typeface="Calibri" panose="020F0502020204030204" pitchFamily="34" charset="0"/>
              </a:defRPr>
            </a:lvl3pPr>
            <a:lvl4pPr>
              <a:spcBef>
                <a:spcPts val="300"/>
              </a:spcBef>
              <a:spcAft>
                <a:spcPts val="600"/>
              </a:spcAft>
              <a:defRPr sz="1200">
                <a:latin typeface="Calibri" panose="020F0502020204030204" pitchFamily="34" charset="0"/>
                <a:cs typeface="Calibri" panose="020F0502020204030204" pitchFamily="34" charset="0"/>
              </a:defRPr>
            </a:lvl4pPr>
            <a:lvl5pPr>
              <a:spcBef>
                <a:spcPts val="300"/>
              </a:spcBef>
              <a:spcAft>
                <a:spcPts val="600"/>
              </a:spcAft>
              <a:defRPr sz="1200" i="1">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94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5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146306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096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4" name="Footer Placeholder 3"/>
          <p:cNvSpPr>
            <a:spLocks noGrp="1"/>
          </p:cNvSpPr>
          <p:nvPr>
            <p:ph type="ftr" sz="quarter" idx="11"/>
          </p:nvPr>
        </p:nvSpPr>
        <p:spPr>
          <a:xfrm>
            <a:off x="1295401" y="5969000"/>
            <a:ext cx="7305900"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93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76183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470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122550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84520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77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17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17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4254619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738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303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652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62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6005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42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4" name="Footer Placeholder 3"/>
          <p:cNvSpPr>
            <a:spLocks noGrp="1"/>
          </p:cNvSpPr>
          <p:nvPr>
            <p:ph type="ftr" sz="quarter" idx="11"/>
          </p:nvPr>
        </p:nvSpPr>
        <p:spPr>
          <a:xfrm>
            <a:off x="1295401" y="5969000"/>
            <a:ext cx="7305900"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44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93682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64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7854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userDrawn="1"/>
        </p:nvGrpSpPr>
        <p:grpSpPr>
          <a:xfrm>
            <a:off x="-15736" y="-8389"/>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36" y="789185"/>
            <a:ext cx="10259736" cy="58660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3123" y="1635853"/>
            <a:ext cx="10259736" cy="443296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7E3E5D9F-B739-6AFB-6DAD-AF30E7D1E59E}"/>
              </a:ext>
            </a:extLst>
          </p:cNvPr>
          <p:cNvCxnSpPr/>
          <p:nvPr userDrawn="1"/>
        </p:nvCxnSpPr>
        <p:spPr>
          <a:xfrm>
            <a:off x="971536" y="1493240"/>
            <a:ext cx="1025973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71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userDrawn="1"/>
        </p:nvGrpSpPr>
        <p:grpSpPr>
          <a:xfrm>
            <a:off x="-15736" y="-8389"/>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36" y="789185"/>
            <a:ext cx="10259736" cy="58660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3123" y="1635853"/>
            <a:ext cx="10259736" cy="443296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7E3E5D9F-B739-6AFB-6DAD-AF30E7D1E59E}"/>
              </a:ext>
            </a:extLst>
          </p:cNvPr>
          <p:cNvCxnSpPr/>
          <p:nvPr userDrawn="1"/>
        </p:nvCxnSpPr>
        <p:spPr>
          <a:xfrm>
            <a:off x="971536" y="1493240"/>
            <a:ext cx="1025973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769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b="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819B-27DB-C106-7492-74AC12090D5F}"/>
              </a:ext>
            </a:extLst>
          </p:cNvPr>
          <p:cNvSpPr>
            <a:spLocks noGrp="1"/>
          </p:cNvSpPr>
          <p:nvPr>
            <p:ph type="ctrTitle"/>
          </p:nvPr>
        </p:nvSpPr>
        <p:spPr/>
        <p:txBody>
          <a:bodyPr/>
          <a:lstStyle/>
          <a:p>
            <a:r>
              <a:rPr lang="en-US" dirty="0"/>
              <a:t>The Writing Process	</a:t>
            </a:r>
          </a:p>
        </p:txBody>
      </p:sp>
      <p:sp>
        <p:nvSpPr>
          <p:cNvPr id="3" name="Subtitle 2">
            <a:extLst>
              <a:ext uri="{FF2B5EF4-FFF2-40B4-BE49-F238E27FC236}">
                <a16:creationId xmlns:a16="http://schemas.microsoft.com/office/drawing/2014/main" id="{F8029333-E1C5-4E15-BAF6-BCC00E8886BC}"/>
              </a:ext>
            </a:extLst>
          </p:cNvPr>
          <p:cNvSpPr>
            <a:spLocks noGrp="1"/>
          </p:cNvSpPr>
          <p:nvPr>
            <p:ph type="subTitle" idx="1"/>
          </p:nvPr>
        </p:nvSpPr>
        <p:spPr/>
        <p:txBody>
          <a:bodyPr/>
          <a:lstStyle/>
          <a:p>
            <a:r>
              <a:rPr lang="en-US"/>
              <a:t>Step 2: </a:t>
            </a:r>
            <a:r>
              <a:rPr lang="en-US" dirty="0"/>
              <a:t>Drafting</a:t>
            </a:r>
          </a:p>
        </p:txBody>
      </p:sp>
    </p:spTree>
    <p:extLst>
      <p:ext uri="{BB962C8B-B14F-4D97-AF65-F5344CB8AC3E}">
        <p14:creationId xmlns:p14="http://schemas.microsoft.com/office/powerpoint/2010/main" val="136720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0CC0-4AD7-819D-7B0E-A0029D980631}"/>
              </a:ext>
            </a:extLst>
          </p:cNvPr>
          <p:cNvSpPr>
            <a:spLocks noGrp="1"/>
          </p:cNvSpPr>
          <p:nvPr>
            <p:ph type="title"/>
          </p:nvPr>
        </p:nvSpPr>
        <p:spPr/>
        <p:txBody>
          <a:bodyPr>
            <a:normAutofit fontScale="90000"/>
          </a:bodyPr>
          <a:lstStyle/>
          <a:p>
            <a:r>
              <a:rPr lang="en-US" dirty="0"/>
              <a:t>How to Draft – The Sketch Outline</a:t>
            </a:r>
          </a:p>
        </p:txBody>
      </p:sp>
      <p:sp>
        <p:nvSpPr>
          <p:cNvPr id="3" name="Content Placeholder 2">
            <a:extLst>
              <a:ext uri="{FF2B5EF4-FFF2-40B4-BE49-F238E27FC236}">
                <a16:creationId xmlns:a16="http://schemas.microsoft.com/office/drawing/2014/main" id="{38BAFBD3-4C8A-51BB-FE92-8447F9204CDB}"/>
              </a:ext>
            </a:extLst>
          </p:cNvPr>
          <p:cNvSpPr>
            <a:spLocks noGrp="1"/>
          </p:cNvSpPr>
          <p:nvPr>
            <p:ph idx="1"/>
          </p:nvPr>
        </p:nvSpPr>
        <p:spPr/>
        <p:txBody>
          <a:bodyPr/>
          <a:lstStyle/>
          <a:p>
            <a:pPr marL="0" indent="0">
              <a:buNone/>
            </a:pPr>
            <a:r>
              <a:rPr lang="en-US" sz="2200" dirty="0"/>
              <a:t>The first step is identifying the structure of the essay by a simple outline.</a:t>
            </a:r>
          </a:p>
          <a:p>
            <a:r>
              <a:rPr lang="en-US" sz="2200" dirty="0"/>
              <a:t>I. Purpose:</a:t>
            </a:r>
          </a:p>
          <a:p>
            <a:r>
              <a:rPr lang="en-US" sz="2200" dirty="0"/>
              <a:t>II. Audience:</a:t>
            </a:r>
          </a:p>
          <a:p>
            <a:r>
              <a:rPr lang="en-US" sz="2200" dirty="0"/>
              <a:t>III. Introduction Thesis Statement:</a:t>
            </a:r>
          </a:p>
          <a:p>
            <a:r>
              <a:rPr lang="en-US" sz="2200" dirty="0"/>
              <a:t>IV. Primary Support Sentences</a:t>
            </a:r>
          </a:p>
          <a:p>
            <a:pPr lvl="1"/>
            <a:r>
              <a:rPr lang="en-US" sz="2200" dirty="0"/>
              <a:t>A. Topic Sentence 1:</a:t>
            </a:r>
          </a:p>
          <a:p>
            <a:pPr lvl="1"/>
            <a:r>
              <a:rPr lang="en-US" sz="2200" dirty="0"/>
              <a:t>B. Topic Sentence 2:</a:t>
            </a:r>
          </a:p>
          <a:p>
            <a:pPr lvl="1"/>
            <a:r>
              <a:rPr lang="en-US" sz="2200" dirty="0"/>
              <a:t>C. Topic Sentence 3:</a:t>
            </a:r>
          </a:p>
          <a:p>
            <a:r>
              <a:rPr lang="en-US" sz="2200" dirty="0"/>
              <a:t>V. Conclusion A short description of what you want to move the reader to do at the end of the essay. </a:t>
            </a:r>
          </a:p>
          <a:p>
            <a:pPr marL="0" indent="0">
              <a:buNone/>
            </a:pPr>
            <a:endParaRPr lang="en-US" dirty="0"/>
          </a:p>
        </p:txBody>
      </p:sp>
    </p:spTree>
    <p:extLst>
      <p:ext uri="{BB962C8B-B14F-4D97-AF65-F5344CB8AC3E}">
        <p14:creationId xmlns:p14="http://schemas.microsoft.com/office/powerpoint/2010/main" val="164529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14C0-19F7-7031-8B57-6BB8FA92D6CD}"/>
              </a:ext>
            </a:extLst>
          </p:cNvPr>
          <p:cNvSpPr>
            <a:spLocks noGrp="1"/>
          </p:cNvSpPr>
          <p:nvPr>
            <p:ph type="title"/>
          </p:nvPr>
        </p:nvSpPr>
        <p:spPr/>
        <p:txBody>
          <a:bodyPr>
            <a:normAutofit fontScale="90000"/>
          </a:bodyPr>
          <a:lstStyle/>
          <a:p>
            <a:r>
              <a:rPr lang="en-US" dirty="0"/>
              <a:t>Thesis Statements - Definition</a:t>
            </a:r>
          </a:p>
        </p:txBody>
      </p:sp>
      <p:sp>
        <p:nvSpPr>
          <p:cNvPr id="3" name="Content Placeholder 2">
            <a:extLst>
              <a:ext uri="{FF2B5EF4-FFF2-40B4-BE49-F238E27FC236}">
                <a16:creationId xmlns:a16="http://schemas.microsoft.com/office/drawing/2014/main" id="{22D00093-CF58-540A-C5C4-94D6238D6E92}"/>
              </a:ext>
            </a:extLst>
          </p:cNvPr>
          <p:cNvSpPr>
            <a:spLocks noGrp="1"/>
          </p:cNvSpPr>
          <p:nvPr>
            <p:ph idx="1"/>
          </p:nvPr>
        </p:nvSpPr>
        <p:spPr/>
        <p:txBody>
          <a:bodyPr>
            <a:normAutofit fontScale="92500" lnSpcReduction="10000"/>
          </a:bodyPr>
          <a:lstStyle/>
          <a:p>
            <a:r>
              <a:rPr lang="en-US" sz="2600" dirty="0"/>
              <a:t>The thesis is the main idea of the essay expressed as 1 complete sentence at the very end of the introduction paragraph. </a:t>
            </a:r>
          </a:p>
          <a:p>
            <a:r>
              <a:rPr lang="en-US" sz="2600" dirty="0"/>
              <a:t>The parts of the thesis:</a:t>
            </a:r>
          </a:p>
          <a:p>
            <a:pPr lvl="1"/>
            <a:r>
              <a:rPr lang="en-US" sz="2600" dirty="0"/>
              <a:t>Narrowed subject (noun)</a:t>
            </a:r>
          </a:p>
          <a:p>
            <a:pPr lvl="1"/>
            <a:r>
              <a:rPr lang="en-US" sz="2600" dirty="0"/>
              <a:t>Opinion/stance/position (action verb)</a:t>
            </a:r>
          </a:p>
          <a:p>
            <a:pPr lvl="1"/>
            <a:r>
              <a:rPr lang="en-US" sz="2600" dirty="0"/>
              <a:t>3-points of support</a:t>
            </a:r>
          </a:p>
          <a:p>
            <a:r>
              <a:rPr lang="en-US" sz="2600" dirty="0"/>
              <a:t>The thesis will depend on contexts to help it work. Those contexts must include audience and purpose. </a:t>
            </a:r>
          </a:p>
          <a:p>
            <a:r>
              <a:rPr lang="en-US" sz="2600" dirty="0"/>
              <a:t>Other contexts that may help a writer refine and narrow a topic can include time; place; the reader’s political affiliation, religious/spiritual beliefs, ethnic origin, nationality, and/or previous beliefs about the topic of the essay.</a:t>
            </a:r>
            <a:endParaRPr lang="en-US" sz="2400" dirty="0"/>
          </a:p>
        </p:txBody>
      </p:sp>
    </p:spTree>
    <p:extLst>
      <p:ext uri="{BB962C8B-B14F-4D97-AF65-F5344CB8AC3E}">
        <p14:creationId xmlns:p14="http://schemas.microsoft.com/office/powerpoint/2010/main" val="258191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46DA-8C39-0182-3445-9E3566510479}"/>
              </a:ext>
            </a:extLst>
          </p:cNvPr>
          <p:cNvSpPr>
            <a:spLocks noGrp="1"/>
          </p:cNvSpPr>
          <p:nvPr>
            <p:ph type="title"/>
          </p:nvPr>
        </p:nvSpPr>
        <p:spPr/>
        <p:txBody>
          <a:bodyPr>
            <a:normAutofit fontScale="90000"/>
          </a:bodyPr>
          <a:lstStyle/>
          <a:p>
            <a:r>
              <a:rPr lang="en-US" dirty="0"/>
              <a:t>Thesis Statements – Rules	</a:t>
            </a:r>
          </a:p>
        </p:txBody>
      </p:sp>
      <p:sp>
        <p:nvSpPr>
          <p:cNvPr id="3" name="Content Placeholder 2">
            <a:extLst>
              <a:ext uri="{FF2B5EF4-FFF2-40B4-BE49-F238E27FC236}">
                <a16:creationId xmlns:a16="http://schemas.microsoft.com/office/drawing/2014/main" id="{304D0D97-63B0-59CF-0D3C-5FF186EED7DC}"/>
              </a:ext>
            </a:extLst>
          </p:cNvPr>
          <p:cNvSpPr>
            <a:spLocks noGrp="1"/>
          </p:cNvSpPr>
          <p:nvPr>
            <p:ph idx="1"/>
          </p:nvPr>
        </p:nvSpPr>
        <p:spPr/>
        <p:txBody>
          <a:bodyPr>
            <a:normAutofit lnSpcReduction="10000"/>
          </a:bodyPr>
          <a:lstStyle/>
          <a:p>
            <a:pPr marL="0" indent="0">
              <a:spcAft>
                <a:spcPts val="0"/>
              </a:spcAft>
              <a:buNone/>
            </a:pPr>
            <a:r>
              <a:rPr lang="en-US" sz="2400" dirty="0"/>
              <a:t>Thesis statements must:</a:t>
            </a:r>
          </a:p>
          <a:p>
            <a:pPr>
              <a:spcAft>
                <a:spcPts val="0"/>
              </a:spcAft>
            </a:pPr>
            <a:r>
              <a:rPr lang="en-US" sz="2400" dirty="0"/>
              <a:t>Include </a:t>
            </a:r>
            <a:r>
              <a:rPr lang="en-US" sz="2400" b="1" dirty="0">
                <a:solidFill>
                  <a:schemeClr val="accent6">
                    <a:lumMod val="75000"/>
                  </a:schemeClr>
                </a:solidFill>
              </a:rPr>
              <a:t>both</a:t>
            </a:r>
            <a:r>
              <a:rPr lang="en-US" sz="2400" dirty="0"/>
              <a:t> a subject and an opinion/stance/position.</a:t>
            </a:r>
          </a:p>
          <a:p>
            <a:pPr>
              <a:spcAft>
                <a:spcPts val="0"/>
              </a:spcAft>
            </a:pPr>
            <a:r>
              <a:rPr lang="en-US" sz="2400" dirty="0"/>
              <a:t>Add the primary support points </a:t>
            </a:r>
            <a:r>
              <a:rPr lang="en-US" sz="2400" b="1" dirty="0">
                <a:solidFill>
                  <a:schemeClr val="accent6">
                    <a:lumMod val="75000"/>
                  </a:schemeClr>
                </a:solidFill>
              </a:rPr>
              <a:t>if</a:t>
            </a:r>
            <a:r>
              <a:rPr lang="en-US" sz="2400" dirty="0"/>
              <a:t> the teacher requires (called an essay map).</a:t>
            </a:r>
          </a:p>
          <a:p>
            <a:pPr>
              <a:spcAft>
                <a:spcPts val="0"/>
              </a:spcAft>
            </a:pPr>
            <a:r>
              <a:rPr lang="en-US" sz="2400" dirty="0"/>
              <a:t>Be no longer than </a:t>
            </a:r>
            <a:r>
              <a:rPr lang="en-US" sz="2400" b="1" dirty="0">
                <a:solidFill>
                  <a:schemeClr val="accent6">
                    <a:lumMod val="75000"/>
                  </a:schemeClr>
                </a:solidFill>
              </a:rPr>
              <a:t>1 sentence </a:t>
            </a:r>
            <a:r>
              <a:rPr lang="en-US" sz="2400" dirty="0"/>
              <a:t>for a short essay (less than 10 pages).</a:t>
            </a:r>
          </a:p>
          <a:p>
            <a:pPr>
              <a:spcAft>
                <a:spcPts val="0"/>
              </a:spcAft>
            </a:pPr>
            <a:r>
              <a:rPr lang="en-US" sz="2400" dirty="0"/>
              <a:t>Be the </a:t>
            </a:r>
            <a:r>
              <a:rPr lang="en-US" sz="2400" b="1" dirty="0">
                <a:solidFill>
                  <a:schemeClr val="accent6">
                    <a:lumMod val="75000"/>
                  </a:schemeClr>
                </a:solidFill>
              </a:rPr>
              <a:t>last</a:t>
            </a:r>
            <a:r>
              <a:rPr lang="en-US" sz="2400" dirty="0"/>
              <a:t> sentence in the introduction paragraph.</a:t>
            </a:r>
          </a:p>
          <a:p>
            <a:pPr>
              <a:spcAft>
                <a:spcPts val="0"/>
              </a:spcAft>
            </a:pPr>
            <a:r>
              <a:rPr lang="en-US" sz="2400" dirty="0"/>
              <a:t>Must include or reflect contexts that </a:t>
            </a:r>
            <a:r>
              <a:rPr lang="en-US" sz="2400" b="1" dirty="0">
                <a:solidFill>
                  <a:schemeClr val="accent6">
                    <a:lumMod val="75000"/>
                  </a:schemeClr>
                </a:solidFill>
              </a:rPr>
              <a:t>limit</a:t>
            </a:r>
            <a:r>
              <a:rPr lang="en-US" sz="2400" dirty="0"/>
              <a:t> the subject and stance.</a:t>
            </a:r>
          </a:p>
          <a:p>
            <a:pPr>
              <a:spcAft>
                <a:spcPts val="0"/>
              </a:spcAft>
            </a:pPr>
            <a:r>
              <a:rPr lang="en-US" sz="2400" dirty="0"/>
              <a:t>Be the author’s </a:t>
            </a:r>
            <a:r>
              <a:rPr lang="en-US" sz="2400" b="1" dirty="0">
                <a:solidFill>
                  <a:schemeClr val="accent6">
                    <a:lumMod val="75000"/>
                  </a:schemeClr>
                </a:solidFill>
              </a:rPr>
              <a:t>original</a:t>
            </a:r>
            <a:r>
              <a:rPr lang="en-US" sz="2400" dirty="0"/>
              <a:t> ideas.</a:t>
            </a:r>
          </a:p>
          <a:p>
            <a:pPr>
              <a:spcAft>
                <a:spcPts val="0"/>
              </a:spcAft>
            </a:pPr>
            <a:r>
              <a:rPr lang="en-US" sz="2400" b="1" dirty="0"/>
              <a:t>Not be a statement of fact</a:t>
            </a:r>
            <a:r>
              <a:rPr lang="en-US" sz="2400" dirty="0"/>
              <a:t>, the </a:t>
            </a:r>
            <a:r>
              <a:rPr lang="en-US" sz="2400" b="1" dirty="0"/>
              <a:t>obvious</a:t>
            </a:r>
            <a:r>
              <a:rPr lang="en-US" sz="2400" dirty="0"/>
              <a:t>, or personal </a:t>
            </a:r>
            <a:r>
              <a:rPr lang="en-US" sz="2400" b="1" dirty="0"/>
              <a:t>preferences</a:t>
            </a:r>
            <a:r>
              <a:rPr lang="en-US" sz="2400" dirty="0"/>
              <a:t>.</a:t>
            </a:r>
          </a:p>
          <a:p>
            <a:pPr>
              <a:spcAft>
                <a:spcPts val="0"/>
              </a:spcAft>
            </a:pPr>
            <a:r>
              <a:rPr lang="en-US" sz="2400" b="1" dirty="0"/>
              <a:t>Not include cited information </a:t>
            </a:r>
            <a:r>
              <a:rPr lang="en-US" sz="2400" dirty="0"/>
              <a:t>(quotations, summaries, or paraphrases).</a:t>
            </a:r>
          </a:p>
          <a:p>
            <a:pPr>
              <a:spcAft>
                <a:spcPts val="0"/>
              </a:spcAft>
            </a:pPr>
            <a:r>
              <a:rPr lang="en-US" sz="2400" b="1" dirty="0"/>
              <a:t>Not be statements of intent</a:t>
            </a:r>
            <a:r>
              <a:rPr lang="en-US" sz="2400" dirty="0"/>
              <a:t>, such as “in this essay, I will…” or “the purpose of this paper is to…”</a:t>
            </a:r>
          </a:p>
          <a:p>
            <a:endParaRPr lang="en-US" dirty="0"/>
          </a:p>
          <a:p>
            <a:endParaRPr lang="en-US" dirty="0"/>
          </a:p>
        </p:txBody>
      </p:sp>
    </p:spTree>
    <p:extLst>
      <p:ext uri="{BB962C8B-B14F-4D97-AF65-F5344CB8AC3E}">
        <p14:creationId xmlns:p14="http://schemas.microsoft.com/office/powerpoint/2010/main" val="206224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BC36-424B-3680-CF68-8C241613B027}"/>
              </a:ext>
            </a:extLst>
          </p:cNvPr>
          <p:cNvSpPr>
            <a:spLocks noGrp="1"/>
          </p:cNvSpPr>
          <p:nvPr>
            <p:ph type="title"/>
          </p:nvPr>
        </p:nvSpPr>
        <p:spPr/>
        <p:txBody>
          <a:bodyPr>
            <a:normAutofit fontScale="90000"/>
          </a:bodyPr>
          <a:lstStyle/>
          <a:p>
            <a:r>
              <a:rPr lang="en-US" dirty="0"/>
              <a:t>The Thesis Equation</a:t>
            </a:r>
          </a:p>
        </p:txBody>
      </p:sp>
      <p:sp>
        <p:nvSpPr>
          <p:cNvPr id="3" name="Content Placeholder 2">
            <a:extLst>
              <a:ext uri="{FF2B5EF4-FFF2-40B4-BE49-F238E27FC236}">
                <a16:creationId xmlns:a16="http://schemas.microsoft.com/office/drawing/2014/main" id="{B8EE1F80-A4B0-B8B9-AE11-82DFCFB011BB}"/>
              </a:ext>
            </a:extLst>
          </p:cNvPr>
          <p:cNvSpPr>
            <a:spLocks noGrp="1"/>
          </p:cNvSpPr>
          <p:nvPr>
            <p:ph idx="1"/>
          </p:nvPr>
        </p:nvSpPr>
        <p:spPr/>
        <p:txBody>
          <a:bodyPr>
            <a:normAutofit/>
          </a:bodyPr>
          <a:lstStyle/>
          <a:p>
            <a:pPr marL="0" indent="0">
              <a:buNone/>
            </a:pPr>
            <a:r>
              <a:rPr lang="en-US" sz="2400" dirty="0"/>
              <a:t>Think of the thesis as a scientific equation that your essay solves.</a:t>
            </a:r>
          </a:p>
          <a:p>
            <a:r>
              <a:rPr lang="en-US" sz="2400" dirty="0"/>
              <a:t>For Z, X is Y because of a, b, c.</a:t>
            </a:r>
          </a:p>
          <a:p>
            <a:pPr lvl="1"/>
            <a:r>
              <a:rPr lang="en-US" sz="2400" dirty="0"/>
              <a:t>Z: Contexts</a:t>
            </a:r>
          </a:p>
          <a:p>
            <a:pPr lvl="1"/>
            <a:r>
              <a:rPr lang="en-US" sz="2400" dirty="0"/>
              <a:t>X: Narrowed Subject</a:t>
            </a:r>
          </a:p>
          <a:p>
            <a:pPr lvl="1"/>
            <a:r>
              <a:rPr lang="en-US" sz="2400" dirty="0"/>
              <a:t>Y: Stance</a:t>
            </a:r>
          </a:p>
          <a:p>
            <a:pPr lvl="1"/>
            <a:r>
              <a:rPr lang="en-US" sz="2400" dirty="0"/>
              <a:t>a, b, c: Primary Support Points</a:t>
            </a:r>
          </a:p>
          <a:p>
            <a:r>
              <a:rPr lang="en-US" sz="2400" dirty="0"/>
              <a:t>These elements can appear in different order, and some, like contexts, often appear in the introduction leading up to the thesis.</a:t>
            </a:r>
          </a:p>
          <a:p>
            <a:r>
              <a:rPr lang="en-US" sz="2400" dirty="0"/>
              <a:t>See the next slide for examples of the thesis equation</a:t>
            </a:r>
          </a:p>
        </p:txBody>
      </p:sp>
    </p:spTree>
    <p:extLst>
      <p:ext uri="{BB962C8B-B14F-4D97-AF65-F5344CB8AC3E}">
        <p14:creationId xmlns:p14="http://schemas.microsoft.com/office/powerpoint/2010/main" val="263045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1</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Showing hogs in FFA teaches teenagers responsibility, leadership, and confidence.</a:t>
            </a:r>
          </a:p>
          <a:p>
            <a:pPr lvl="1"/>
            <a:r>
              <a:rPr lang="en-US" sz="2400" dirty="0"/>
              <a:t>Z: </a:t>
            </a:r>
          </a:p>
          <a:p>
            <a:pPr lvl="1"/>
            <a:r>
              <a:rPr lang="en-US" sz="2400" dirty="0"/>
              <a:t>X: </a:t>
            </a:r>
          </a:p>
          <a:p>
            <a:pPr lvl="1"/>
            <a:r>
              <a:rPr lang="en-US" sz="2400" dirty="0"/>
              <a:t>Y: </a:t>
            </a:r>
          </a:p>
          <a:p>
            <a:pPr lvl="1"/>
            <a:r>
              <a:rPr lang="en-US" sz="2400" dirty="0"/>
              <a:t>a, b, c:</a:t>
            </a:r>
          </a:p>
          <a:p>
            <a:pPr lvl="1"/>
            <a:endParaRPr lang="en-US" sz="1800" dirty="0"/>
          </a:p>
        </p:txBody>
      </p:sp>
    </p:spTree>
    <p:extLst>
      <p:ext uri="{BB962C8B-B14F-4D97-AF65-F5344CB8AC3E}">
        <p14:creationId xmlns:p14="http://schemas.microsoft.com/office/powerpoint/2010/main" val="178422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1</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Showing hogs in FFA teaches teenagers responsibility, leadership, and confidence.</a:t>
            </a:r>
          </a:p>
          <a:p>
            <a:pPr lvl="1"/>
            <a:r>
              <a:rPr lang="en-US" sz="2400" dirty="0"/>
              <a:t>Z: FFA and teenagers</a:t>
            </a:r>
          </a:p>
          <a:p>
            <a:pPr lvl="1"/>
            <a:r>
              <a:rPr lang="en-US" sz="2400" dirty="0"/>
              <a:t>X: </a:t>
            </a:r>
          </a:p>
          <a:p>
            <a:pPr lvl="1"/>
            <a:r>
              <a:rPr lang="en-US" sz="2400" dirty="0"/>
              <a:t>Y: </a:t>
            </a:r>
          </a:p>
          <a:p>
            <a:pPr lvl="1"/>
            <a:r>
              <a:rPr lang="en-US" sz="2400" dirty="0"/>
              <a:t>a, b, c:</a:t>
            </a:r>
          </a:p>
        </p:txBody>
      </p:sp>
    </p:spTree>
    <p:extLst>
      <p:ext uri="{BB962C8B-B14F-4D97-AF65-F5344CB8AC3E}">
        <p14:creationId xmlns:p14="http://schemas.microsoft.com/office/powerpoint/2010/main" val="191782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1</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Showing hogs in FFA teaches teenagers responsibility, leadership, and confidence.</a:t>
            </a:r>
          </a:p>
          <a:p>
            <a:pPr lvl="1"/>
            <a:r>
              <a:rPr lang="en-US" sz="2400" dirty="0"/>
              <a:t>Z: FFA and teenagers</a:t>
            </a:r>
          </a:p>
          <a:p>
            <a:pPr lvl="1"/>
            <a:r>
              <a:rPr lang="en-US" sz="2400" dirty="0"/>
              <a:t>X: Showing hogs</a:t>
            </a:r>
          </a:p>
          <a:p>
            <a:pPr lvl="1"/>
            <a:r>
              <a:rPr lang="en-US" sz="2400" dirty="0"/>
              <a:t>Y:</a:t>
            </a:r>
          </a:p>
          <a:p>
            <a:pPr lvl="1"/>
            <a:r>
              <a:rPr lang="en-US" sz="2400" dirty="0"/>
              <a:t>a, b, c:</a:t>
            </a:r>
          </a:p>
        </p:txBody>
      </p:sp>
    </p:spTree>
    <p:extLst>
      <p:ext uri="{BB962C8B-B14F-4D97-AF65-F5344CB8AC3E}">
        <p14:creationId xmlns:p14="http://schemas.microsoft.com/office/powerpoint/2010/main" val="3459911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1</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Showing hogs in FFA teaches teenagers responsibility, leadership, and confidence.</a:t>
            </a:r>
          </a:p>
          <a:p>
            <a:pPr lvl="1"/>
            <a:r>
              <a:rPr lang="en-US" sz="2400" dirty="0"/>
              <a:t>Z: FFA and teenagers</a:t>
            </a:r>
          </a:p>
          <a:p>
            <a:pPr lvl="1"/>
            <a:r>
              <a:rPr lang="en-US" sz="2400" dirty="0"/>
              <a:t>X: Showing hogs</a:t>
            </a:r>
          </a:p>
          <a:p>
            <a:pPr lvl="1"/>
            <a:r>
              <a:rPr lang="en-US" sz="2400" dirty="0"/>
              <a:t>Y: teaches</a:t>
            </a:r>
          </a:p>
          <a:p>
            <a:pPr lvl="1"/>
            <a:r>
              <a:rPr lang="en-US" sz="2400" dirty="0"/>
              <a:t>a, b, c:</a:t>
            </a:r>
          </a:p>
        </p:txBody>
      </p:sp>
    </p:spTree>
    <p:extLst>
      <p:ext uri="{BB962C8B-B14F-4D97-AF65-F5344CB8AC3E}">
        <p14:creationId xmlns:p14="http://schemas.microsoft.com/office/powerpoint/2010/main" val="9674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1</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Showing hogs in FFA teaches teenagers responsibility, leadership, and confidence.</a:t>
            </a:r>
          </a:p>
          <a:p>
            <a:pPr lvl="1"/>
            <a:r>
              <a:rPr lang="en-US" sz="2400" dirty="0"/>
              <a:t>Z: FFA and teenagers</a:t>
            </a:r>
          </a:p>
          <a:p>
            <a:pPr lvl="1"/>
            <a:r>
              <a:rPr lang="en-US" sz="2400" dirty="0"/>
              <a:t>X: Showing hogs</a:t>
            </a:r>
          </a:p>
          <a:p>
            <a:pPr lvl="1"/>
            <a:r>
              <a:rPr lang="en-US" sz="2400" dirty="0"/>
              <a:t>Y: teaches</a:t>
            </a:r>
          </a:p>
          <a:p>
            <a:pPr lvl="1"/>
            <a:r>
              <a:rPr lang="en-US" sz="2400" dirty="0"/>
              <a:t>a, b, c: responsibility, leadership, confidence</a:t>
            </a:r>
          </a:p>
        </p:txBody>
      </p:sp>
    </p:spTree>
    <p:extLst>
      <p:ext uri="{BB962C8B-B14F-4D97-AF65-F5344CB8AC3E}">
        <p14:creationId xmlns:p14="http://schemas.microsoft.com/office/powerpoint/2010/main" val="379551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2</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When looking to promote someone to assistant manager, fast-food managers should look for three qualities: trustworthiness, professionalism, and resourcefulness.</a:t>
            </a:r>
          </a:p>
          <a:p>
            <a:pPr lvl="1"/>
            <a:r>
              <a:rPr lang="en-US" sz="2400" dirty="0"/>
              <a:t>Z: </a:t>
            </a:r>
          </a:p>
          <a:p>
            <a:pPr lvl="1"/>
            <a:r>
              <a:rPr lang="en-US" sz="2400" dirty="0"/>
              <a:t>X: </a:t>
            </a:r>
          </a:p>
          <a:p>
            <a:pPr lvl="1"/>
            <a:r>
              <a:rPr lang="en-US" sz="2400" dirty="0"/>
              <a:t>Y:</a:t>
            </a:r>
          </a:p>
          <a:p>
            <a:pPr lvl="1"/>
            <a:r>
              <a:rPr lang="en-US" sz="2400" dirty="0"/>
              <a:t>a, b, c:</a:t>
            </a:r>
          </a:p>
        </p:txBody>
      </p:sp>
    </p:spTree>
    <p:extLst>
      <p:ext uri="{BB962C8B-B14F-4D97-AF65-F5344CB8AC3E}">
        <p14:creationId xmlns:p14="http://schemas.microsoft.com/office/powerpoint/2010/main" val="215768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Drafting - Definition</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a:bodyPr>
          <a:lstStyle/>
          <a:p>
            <a:r>
              <a:rPr lang="en-US" sz="2400" dirty="0"/>
              <a:t>Drafting is the stage where we start writing the essay.</a:t>
            </a:r>
          </a:p>
          <a:p>
            <a:r>
              <a:rPr lang="en-US" sz="2400" dirty="0"/>
              <a:t>Drafting only can truly begin after the writer has a working thesis statement. Without a solid main idea for the essay, any writing done is really just prewriting.</a:t>
            </a:r>
          </a:p>
          <a:p>
            <a:r>
              <a:rPr lang="en-US" sz="2400" dirty="0"/>
              <a:t>Preliminary drafts can be as messy as needed. The point is to put ideas on paper in order to start improving them. Until you have them out of your head and on the page, you cannot make them better.</a:t>
            </a:r>
          </a:p>
          <a:p>
            <a:r>
              <a:rPr lang="en-US" sz="2400" dirty="0"/>
              <a:t>The final draft must reflect thoughtful reflection and editing.</a:t>
            </a:r>
          </a:p>
        </p:txBody>
      </p:sp>
    </p:spTree>
    <p:extLst>
      <p:ext uri="{BB962C8B-B14F-4D97-AF65-F5344CB8AC3E}">
        <p14:creationId xmlns:p14="http://schemas.microsoft.com/office/powerpoint/2010/main" val="47357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2</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When looking to promote someone to assistant manager, fast-food managers should look for three qualities: trustworthiness, professionalism, and resourcefulness.</a:t>
            </a:r>
          </a:p>
          <a:p>
            <a:pPr lvl="1"/>
            <a:r>
              <a:rPr lang="en-US" sz="2400" dirty="0"/>
              <a:t>Z: Fast-food, three, promote to assistant manager</a:t>
            </a:r>
          </a:p>
          <a:p>
            <a:pPr lvl="1"/>
            <a:r>
              <a:rPr lang="en-US" sz="2400" dirty="0"/>
              <a:t>X: </a:t>
            </a:r>
          </a:p>
          <a:p>
            <a:pPr lvl="1"/>
            <a:r>
              <a:rPr lang="en-US" sz="2400" dirty="0"/>
              <a:t>Y:</a:t>
            </a:r>
          </a:p>
          <a:p>
            <a:pPr lvl="1"/>
            <a:r>
              <a:rPr lang="en-US" sz="2400" dirty="0"/>
              <a:t>a, b, c:</a:t>
            </a:r>
          </a:p>
        </p:txBody>
      </p:sp>
    </p:spTree>
    <p:extLst>
      <p:ext uri="{BB962C8B-B14F-4D97-AF65-F5344CB8AC3E}">
        <p14:creationId xmlns:p14="http://schemas.microsoft.com/office/powerpoint/2010/main" val="87207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2</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When looking to promote someone to assistant manager, fast-food managers should look for three qualities: trustworthiness, professionalism, and resourcefulness.</a:t>
            </a:r>
          </a:p>
          <a:p>
            <a:pPr lvl="1"/>
            <a:r>
              <a:rPr lang="en-US" sz="2400" dirty="0"/>
              <a:t>Z: Fast-food, three, promote to assistant manager</a:t>
            </a:r>
          </a:p>
          <a:p>
            <a:pPr lvl="1"/>
            <a:r>
              <a:rPr lang="en-US" sz="2400" dirty="0"/>
              <a:t>X: Managers</a:t>
            </a:r>
          </a:p>
          <a:p>
            <a:pPr lvl="1"/>
            <a:r>
              <a:rPr lang="en-US" sz="2400" dirty="0"/>
              <a:t>Y:</a:t>
            </a:r>
          </a:p>
          <a:p>
            <a:pPr lvl="1"/>
            <a:r>
              <a:rPr lang="en-US" sz="2400" dirty="0"/>
              <a:t>a, b, c:</a:t>
            </a:r>
          </a:p>
        </p:txBody>
      </p:sp>
    </p:spTree>
    <p:extLst>
      <p:ext uri="{BB962C8B-B14F-4D97-AF65-F5344CB8AC3E}">
        <p14:creationId xmlns:p14="http://schemas.microsoft.com/office/powerpoint/2010/main" val="208321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2</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When looking to promote someone to assistant manager, fast-food managers should look for three qualities: trustworthiness, professionalism, and resourcefulness.</a:t>
            </a:r>
          </a:p>
          <a:p>
            <a:pPr lvl="1"/>
            <a:r>
              <a:rPr lang="en-US" sz="2400" dirty="0"/>
              <a:t>Z: Fast-food, three, promote to assistant manager</a:t>
            </a:r>
          </a:p>
          <a:p>
            <a:pPr lvl="1"/>
            <a:r>
              <a:rPr lang="en-US" sz="2400" dirty="0"/>
              <a:t>X: Managers</a:t>
            </a:r>
          </a:p>
          <a:p>
            <a:pPr lvl="1"/>
            <a:r>
              <a:rPr lang="en-US" sz="2400" dirty="0"/>
              <a:t>Y: Should look for three qualities</a:t>
            </a:r>
          </a:p>
          <a:p>
            <a:pPr lvl="1"/>
            <a:r>
              <a:rPr lang="en-US" sz="2400" dirty="0"/>
              <a:t>a, b, c:</a:t>
            </a:r>
          </a:p>
        </p:txBody>
      </p:sp>
    </p:spTree>
    <p:extLst>
      <p:ext uri="{BB962C8B-B14F-4D97-AF65-F5344CB8AC3E}">
        <p14:creationId xmlns:p14="http://schemas.microsoft.com/office/powerpoint/2010/main" val="408521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Thesis Example 2</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When looking to promote someone to assistant manager, fast-food managers should look for three qualities: trustworthiness, professionalism, and resourcefulness.</a:t>
            </a:r>
          </a:p>
          <a:p>
            <a:pPr lvl="1"/>
            <a:r>
              <a:rPr lang="en-US" sz="2400" dirty="0"/>
              <a:t>Z: Fast-food, three, promote to assistant manager</a:t>
            </a:r>
          </a:p>
          <a:p>
            <a:pPr lvl="1"/>
            <a:r>
              <a:rPr lang="en-US" sz="2400" dirty="0"/>
              <a:t>X: Managers</a:t>
            </a:r>
          </a:p>
          <a:p>
            <a:pPr lvl="1"/>
            <a:r>
              <a:rPr lang="en-US" sz="2400" dirty="0"/>
              <a:t>Y: Should look for three qualities</a:t>
            </a:r>
          </a:p>
          <a:p>
            <a:pPr lvl="1"/>
            <a:r>
              <a:rPr lang="en-US" sz="2400" dirty="0"/>
              <a:t>a, b, c: trustworthiness, professionalism, resourcefulness</a:t>
            </a:r>
          </a:p>
        </p:txBody>
      </p:sp>
    </p:spTree>
    <p:extLst>
      <p:ext uri="{BB962C8B-B14F-4D97-AF65-F5344CB8AC3E}">
        <p14:creationId xmlns:p14="http://schemas.microsoft.com/office/powerpoint/2010/main" val="116255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78CA-8D95-F5A7-79A5-D411C6558EBE}"/>
              </a:ext>
            </a:extLst>
          </p:cNvPr>
          <p:cNvSpPr>
            <a:spLocks noGrp="1"/>
          </p:cNvSpPr>
          <p:nvPr>
            <p:ph type="title"/>
          </p:nvPr>
        </p:nvSpPr>
        <p:spPr/>
        <p:txBody>
          <a:bodyPr>
            <a:normAutofit fontScale="90000"/>
          </a:bodyPr>
          <a:lstStyle/>
          <a:p>
            <a:r>
              <a:rPr lang="en-US" dirty="0"/>
              <a:t>Topic Sentences - Definition</a:t>
            </a:r>
          </a:p>
        </p:txBody>
      </p:sp>
      <p:sp>
        <p:nvSpPr>
          <p:cNvPr id="3" name="Content Placeholder 2">
            <a:extLst>
              <a:ext uri="{FF2B5EF4-FFF2-40B4-BE49-F238E27FC236}">
                <a16:creationId xmlns:a16="http://schemas.microsoft.com/office/drawing/2014/main" id="{6954CF35-B65E-C457-049A-48E8F91F8E64}"/>
              </a:ext>
            </a:extLst>
          </p:cNvPr>
          <p:cNvSpPr>
            <a:spLocks noGrp="1"/>
          </p:cNvSpPr>
          <p:nvPr>
            <p:ph idx="1"/>
          </p:nvPr>
        </p:nvSpPr>
        <p:spPr/>
        <p:txBody>
          <a:bodyPr>
            <a:normAutofit/>
          </a:bodyPr>
          <a:lstStyle/>
          <a:p>
            <a:r>
              <a:rPr lang="en-US" sz="2400" dirty="0"/>
              <a:t>Topic sentences are where you </a:t>
            </a:r>
            <a:r>
              <a:rPr lang="en-US" sz="2400" b="1" dirty="0">
                <a:solidFill>
                  <a:schemeClr val="accent6">
                    <a:lumMod val="75000"/>
                  </a:schemeClr>
                </a:solidFill>
              </a:rPr>
              <a:t>state the primary support </a:t>
            </a:r>
            <a:r>
              <a:rPr lang="en-US" sz="2400" dirty="0"/>
              <a:t>for the thesis.</a:t>
            </a:r>
          </a:p>
          <a:p>
            <a:r>
              <a:rPr lang="en-US" sz="2400" dirty="0"/>
              <a:t>You must </a:t>
            </a:r>
            <a:r>
              <a:rPr lang="en-US" sz="2400" b="1" dirty="0">
                <a:solidFill>
                  <a:schemeClr val="accent6">
                    <a:lumMod val="75000"/>
                  </a:schemeClr>
                </a:solidFill>
              </a:rPr>
              <a:t>give your reader justification </a:t>
            </a:r>
            <a:r>
              <a:rPr lang="en-US" sz="2400" dirty="0"/>
              <a:t>for the position you take in the thesis. This takes the form of primary and secondary support. </a:t>
            </a:r>
          </a:p>
          <a:p>
            <a:r>
              <a:rPr lang="en-US" sz="2400" dirty="0"/>
              <a:t>Topic sentences function like thesis statements do, with the difference being that a thesis covers the whole essay, and a topic sentence </a:t>
            </a:r>
            <a:r>
              <a:rPr lang="en-US" sz="2400" b="1" dirty="0">
                <a:solidFill>
                  <a:schemeClr val="accent6">
                    <a:lumMod val="75000"/>
                  </a:schemeClr>
                </a:solidFill>
              </a:rPr>
              <a:t>covers one paragraph</a:t>
            </a:r>
            <a:r>
              <a:rPr lang="en-US" sz="2400" dirty="0"/>
              <a:t>.</a:t>
            </a:r>
          </a:p>
        </p:txBody>
      </p:sp>
    </p:spTree>
    <p:extLst>
      <p:ext uri="{BB962C8B-B14F-4D97-AF65-F5344CB8AC3E}">
        <p14:creationId xmlns:p14="http://schemas.microsoft.com/office/powerpoint/2010/main" val="333147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78CA-8D95-F5A7-79A5-D411C6558EBE}"/>
              </a:ext>
            </a:extLst>
          </p:cNvPr>
          <p:cNvSpPr>
            <a:spLocks noGrp="1"/>
          </p:cNvSpPr>
          <p:nvPr>
            <p:ph type="title"/>
          </p:nvPr>
        </p:nvSpPr>
        <p:spPr/>
        <p:txBody>
          <a:bodyPr>
            <a:normAutofit fontScale="90000"/>
          </a:bodyPr>
          <a:lstStyle/>
          <a:p>
            <a:r>
              <a:rPr lang="en-US" dirty="0"/>
              <a:t>Topic Sentences – Rules</a:t>
            </a:r>
          </a:p>
        </p:txBody>
      </p:sp>
      <p:sp>
        <p:nvSpPr>
          <p:cNvPr id="3" name="Content Placeholder 2">
            <a:extLst>
              <a:ext uri="{FF2B5EF4-FFF2-40B4-BE49-F238E27FC236}">
                <a16:creationId xmlns:a16="http://schemas.microsoft.com/office/drawing/2014/main" id="{6954CF35-B65E-C457-049A-48E8F91F8E64}"/>
              </a:ext>
            </a:extLst>
          </p:cNvPr>
          <p:cNvSpPr>
            <a:spLocks noGrp="1"/>
          </p:cNvSpPr>
          <p:nvPr>
            <p:ph idx="1"/>
          </p:nvPr>
        </p:nvSpPr>
        <p:spPr/>
        <p:txBody>
          <a:bodyPr/>
          <a:lstStyle/>
          <a:p>
            <a:r>
              <a:rPr lang="en-US" sz="2400" dirty="0"/>
              <a:t>A topic sentence should follow these guidelines:</a:t>
            </a:r>
          </a:p>
          <a:p>
            <a:pPr lvl="1"/>
            <a:r>
              <a:rPr lang="en-US" sz="2400" dirty="0"/>
              <a:t>Be the first sentence in the body paragraph.</a:t>
            </a:r>
          </a:p>
          <a:p>
            <a:pPr lvl="1"/>
            <a:r>
              <a:rPr lang="en-US" sz="2400" dirty="0"/>
              <a:t>Announce the topic of that paragraph by using one of the primary support points from the thesis.</a:t>
            </a:r>
          </a:p>
          <a:p>
            <a:pPr lvl="1"/>
            <a:r>
              <a:rPr lang="en-US" sz="2400" dirty="0"/>
              <a:t>Be 1 sentence only.</a:t>
            </a:r>
          </a:p>
          <a:p>
            <a:pPr lvl="1"/>
            <a:r>
              <a:rPr lang="en-US" sz="2400" dirty="0"/>
              <a:t>Be the author’s original ideas and words – no citing from another source (that’s secondary support).</a:t>
            </a:r>
          </a:p>
          <a:p>
            <a:pPr lvl="1"/>
            <a:r>
              <a:rPr lang="en-US" sz="2400" dirty="0"/>
              <a:t>Follow the order presented in the thesis – whatever point is listed first must be the first body paragraph.</a:t>
            </a:r>
          </a:p>
          <a:p>
            <a:pPr lvl="1"/>
            <a:endParaRPr lang="en-US" dirty="0"/>
          </a:p>
        </p:txBody>
      </p:sp>
    </p:spTree>
    <p:extLst>
      <p:ext uri="{BB962C8B-B14F-4D97-AF65-F5344CB8AC3E}">
        <p14:creationId xmlns:p14="http://schemas.microsoft.com/office/powerpoint/2010/main" val="4130916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E939-6A82-04D9-0FA4-AC67898A8465}"/>
              </a:ext>
            </a:extLst>
          </p:cNvPr>
          <p:cNvSpPr>
            <a:spLocks noGrp="1"/>
          </p:cNvSpPr>
          <p:nvPr>
            <p:ph type="title"/>
          </p:nvPr>
        </p:nvSpPr>
        <p:spPr/>
        <p:txBody>
          <a:bodyPr>
            <a:normAutofit fontScale="90000"/>
          </a:bodyPr>
          <a:lstStyle/>
          <a:p>
            <a:r>
              <a:rPr lang="en-US" dirty="0"/>
              <a:t>Topic Sentence - Examples</a:t>
            </a:r>
          </a:p>
        </p:txBody>
      </p:sp>
      <p:sp>
        <p:nvSpPr>
          <p:cNvPr id="3" name="Content Placeholder 2">
            <a:extLst>
              <a:ext uri="{FF2B5EF4-FFF2-40B4-BE49-F238E27FC236}">
                <a16:creationId xmlns:a16="http://schemas.microsoft.com/office/drawing/2014/main" id="{D5E92AFF-16CD-5281-6AB9-DB84E3BACE75}"/>
              </a:ext>
            </a:extLst>
          </p:cNvPr>
          <p:cNvSpPr>
            <a:spLocks noGrp="1"/>
          </p:cNvSpPr>
          <p:nvPr>
            <p:ph idx="1"/>
          </p:nvPr>
        </p:nvSpPr>
        <p:spPr/>
        <p:txBody>
          <a:bodyPr>
            <a:normAutofit fontScale="92500" lnSpcReduction="20000"/>
          </a:bodyPr>
          <a:lstStyle/>
          <a:p>
            <a:r>
              <a:rPr lang="en-US" sz="2400" dirty="0"/>
              <a:t>Showing hogs in FFA teaches teenagers responsibility, leadership, and confidence.</a:t>
            </a:r>
          </a:p>
          <a:p>
            <a:pPr lvl="1"/>
            <a:r>
              <a:rPr lang="en-US" sz="2400" dirty="0"/>
              <a:t>The first important skill that a teen can learn through FFA is accountability.</a:t>
            </a:r>
          </a:p>
          <a:p>
            <a:pPr lvl="1"/>
            <a:r>
              <a:rPr lang="en-US" sz="2400" dirty="0"/>
              <a:t>Leadership is another skill that showing hogs in FFA can give a teenager.</a:t>
            </a:r>
          </a:p>
          <a:p>
            <a:pPr lvl="1"/>
            <a:r>
              <a:rPr lang="en-US" sz="2400" dirty="0"/>
              <a:t>Finally, teenagers that show hogs in FFA will gain confidence.</a:t>
            </a:r>
            <a:br>
              <a:rPr lang="en-US" sz="2400" dirty="0"/>
            </a:br>
            <a:endParaRPr lang="en-US" sz="2400" dirty="0"/>
          </a:p>
          <a:p>
            <a:r>
              <a:rPr lang="en-US" sz="2400" dirty="0"/>
              <a:t>When looking to promote someone to assistant manager, fast-food managers should look for three qualities: trustworthiness, professionalism, and resourcefulness.</a:t>
            </a:r>
          </a:p>
          <a:p>
            <a:pPr lvl="1"/>
            <a:r>
              <a:rPr lang="en-US" sz="2400" dirty="0"/>
              <a:t>A person’s honesty and dependability make them a trustworthy assistant manager.</a:t>
            </a:r>
          </a:p>
          <a:p>
            <a:pPr lvl="1"/>
            <a:r>
              <a:rPr lang="en-US" sz="2400" dirty="0"/>
              <a:t>Managers should look for candidates who are professional in attitude and appearance.</a:t>
            </a:r>
          </a:p>
          <a:p>
            <a:pPr lvl="1"/>
            <a:r>
              <a:rPr lang="en-US" sz="2400" dirty="0"/>
              <a:t>Finally, resourcefulness is a vital trait for anyone taking on the responsibility of managing.</a:t>
            </a:r>
          </a:p>
        </p:txBody>
      </p:sp>
    </p:spTree>
    <p:extLst>
      <p:ext uri="{BB962C8B-B14F-4D97-AF65-F5344CB8AC3E}">
        <p14:creationId xmlns:p14="http://schemas.microsoft.com/office/powerpoint/2010/main" val="96798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6BA5-22E8-FD6D-B1A3-2B406CEA5239}"/>
              </a:ext>
            </a:extLst>
          </p:cNvPr>
          <p:cNvSpPr>
            <a:spLocks noGrp="1"/>
          </p:cNvSpPr>
          <p:nvPr>
            <p:ph type="title"/>
          </p:nvPr>
        </p:nvSpPr>
        <p:spPr/>
        <p:txBody>
          <a:bodyPr>
            <a:normAutofit fontScale="90000"/>
          </a:bodyPr>
          <a:lstStyle/>
          <a:p>
            <a:r>
              <a:rPr lang="en-US" dirty="0"/>
              <a:t>Secondary Support Part 1</a:t>
            </a:r>
          </a:p>
        </p:txBody>
      </p:sp>
      <p:sp>
        <p:nvSpPr>
          <p:cNvPr id="3" name="Content Placeholder 2">
            <a:extLst>
              <a:ext uri="{FF2B5EF4-FFF2-40B4-BE49-F238E27FC236}">
                <a16:creationId xmlns:a16="http://schemas.microsoft.com/office/drawing/2014/main" id="{61BA8AA5-D183-2D6A-AAB7-1A7FB012B452}"/>
              </a:ext>
            </a:extLst>
          </p:cNvPr>
          <p:cNvSpPr>
            <a:spLocks noGrp="1"/>
          </p:cNvSpPr>
          <p:nvPr>
            <p:ph idx="1"/>
          </p:nvPr>
        </p:nvSpPr>
        <p:spPr/>
        <p:txBody>
          <a:bodyPr>
            <a:noAutofit/>
          </a:bodyPr>
          <a:lstStyle/>
          <a:p>
            <a:r>
              <a:rPr lang="en-US" sz="2400" b="1" dirty="0">
                <a:solidFill>
                  <a:schemeClr val="accent6">
                    <a:lumMod val="75000"/>
                  </a:schemeClr>
                </a:solidFill>
              </a:rPr>
              <a:t>Secondary support </a:t>
            </a:r>
            <a:r>
              <a:rPr lang="en-US" sz="2400" dirty="0"/>
              <a:t>provides the details and evidence readers need to evaluate the credibility and logic of your argument. This comes after the primary support (topic sentence). I break it down into two parts because the purpose of each part is different.</a:t>
            </a:r>
          </a:p>
          <a:p>
            <a:r>
              <a:rPr lang="en-US" sz="2400" b="1" dirty="0">
                <a:solidFill>
                  <a:schemeClr val="accent6">
                    <a:lumMod val="75000"/>
                  </a:schemeClr>
                </a:solidFill>
              </a:rPr>
              <a:t>Secondary Support Part 1 </a:t>
            </a:r>
            <a:r>
              <a:rPr lang="en-US" sz="2400" dirty="0"/>
              <a:t>presents evidence that helps the reader understand and believe the topic sentence. That evidence takes a variety of forms:</a:t>
            </a:r>
          </a:p>
        </p:txBody>
      </p:sp>
    </p:spTree>
    <p:extLst>
      <p:ext uri="{BB962C8B-B14F-4D97-AF65-F5344CB8AC3E}">
        <p14:creationId xmlns:p14="http://schemas.microsoft.com/office/powerpoint/2010/main" val="71793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6BA5-22E8-FD6D-B1A3-2B406CEA5239}"/>
              </a:ext>
            </a:extLst>
          </p:cNvPr>
          <p:cNvSpPr>
            <a:spLocks noGrp="1"/>
          </p:cNvSpPr>
          <p:nvPr>
            <p:ph type="title"/>
          </p:nvPr>
        </p:nvSpPr>
        <p:spPr/>
        <p:txBody>
          <a:bodyPr>
            <a:normAutofit fontScale="90000"/>
          </a:bodyPr>
          <a:lstStyle/>
          <a:p>
            <a:r>
              <a:rPr lang="en-US" dirty="0"/>
              <a:t>Secondary Support Part 1 - Examples</a:t>
            </a:r>
          </a:p>
        </p:txBody>
      </p:sp>
      <p:sp>
        <p:nvSpPr>
          <p:cNvPr id="3" name="Content Placeholder 2">
            <a:extLst>
              <a:ext uri="{FF2B5EF4-FFF2-40B4-BE49-F238E27FC236}">
                <a16:creationId xmlns:a16="http://schemas.microsoft.com/office/drawing/2014/main" id="{61BA8AA5-D183-2D6A-AAB7-1A7FB012B452}"/>
              </a:ext>
            </a:extLst>
          </p:cNvPr>
          <p:cNvSpPr>
            <a:spLocks noGrp="1"/>
          </p:cNvSpPr>
          <p:nvPr>
            <p:ph idx="1"/>
          </p:nvPr>
        </p:nvSpPr>
        <p:spPr/>
        <p:txBody>
          <a:bodyPr>
            <a:noAutofit/>
          </a:bodyPr>
          <a:lstStyle/>
          <a:p>
            <a:pPr>
              <a:spcBef>
                <a:spcPts val="0"/>
              </a:spcBef>
              <a:spcAft>
                <a:spcPts val="300"/>
              </a:spcAft>
            </a:pPr>
            <a:r>
              <a:rPr lang="en-US" sz="2400" b="1" dirty="0">
                <a:solidFill>
                  <a:schemeClr val="accent6">
                    <a:lumMod val="75000"/>
                  </a:schemeClr>
                </a:solidFill>
              </a:rPr>
              <a:t>Explanations: </a:t>
            </a:r>
            <a:r>
              <a:rPr lang="en-US" sz="2400" dirty="0"/>
              <a:t>Immediately after the topic sentence; provides more information  that walks readers through your logic and continues to develop the topic.</a:t>
            </a:r>
          </a:p>
          <a:p>
            <a:pPr>
              <a:spcBef>
                <a:spcPts val="0"/>
              </a:spcBef>
              <a:spcAft>
                <a:spcPts val="300"/>
              </a:spcAft>
            </a:pPr>
            <a:r>
              <a:rPr lang="en-US" sz="2400" b="1" dirty="0">
                <a:solidFill>
                  <a:schemeClr val="accent6">
                    <a:lumMod val="75000"/>
                  </a:schemeClr>
                </a:solidFill>
              </a:rPr>
              <a:t>Definitions: </a:t>
            </a:r>
            <a:r>
              <a:rPr lang="en-US" sz="2400" dirty="0"/>
              <a:t>Some evidence may include information that helps readers understand a word or phrase. This should not be common definitions. You only provide a definition if the word can mean more than one thing, if it is technical language that the reader would not be familiar with, or if the you are using the word in a specific context that is not usual.</a:t>
            </a:r>
          </a:p>
          <a:p>
            <a:pPr>
              <a:spcBef>
                <a:spcPts val="0"/>
              </a:spcBef>
              <a:spcAft>
                <a:spcPts val="300"/>
              </a:spcAft>
            </a:pPr>
            <a:r>
              <a:rPr lang="en-US" sz="2400" b="1" dirty="0">
                <a:solidFill>
                  <a:schemeClr val="accent6">
                    <a:lumMod val="75000"/>
                  </a:schemeClr>
                </a:solidFill>
              </a:rPr>
              <a:t>Examples: </a:t>
            </a:r>
            <a:r>
              <a:rPr lang="en-US" sz="2400" dirty="0"/>
              <a:t>Essays communicate primarily through examples to illustrate the writer’s intent. The essay may limit what kind of examples you use: personal, common knowledge, hypothetical, typical, specific, from research.</a:t>
            </a:r>
          </a:p>
          <a:p>
            <a:pPr>
              <a:spcBef>
                <a:spcPts val="0"/>
              </a:spcBef>
              <a:spcAft>
                <a:spcPts val="300"/>
              </a:spcAft>
            </a:pPr>
            <a:r>
              <a:rPr lang="en-US" sz="2400" b="1" dirty="0">
                <a:solidFill>
                  <a:schemeClr val="accent6">
                    <a:lumMod val="75000"/>
                  </a:schemeClr>
                </a:solidFill>
              </a:rPr>
              <a:t>Evidence from Research: </a:t>
            </a:r>
            <a:r>
              <a:rPr lang="en-US" sz="2400" dirty="0"/>
              <a:t>You may be required to incorporate citations from experts.</a:t>
            </a:r>
          </a:p>
        </p:txBody>
      </p:sp>
    </p:spTree>
    <p:extLst>
      <p:ext uri="{BB962C8B-B14F-4D97-AF65-F5344CB8AC3E}">
        <p14:creationId xmlns:p14="http://schemas.microsoft.com/office/powerpoint/2010/main" val="1918028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32E9-FAA3-25EA-C2FC-2107F48DF07C}"/>
              </a:ext>
            </a:extLst>
          </p:cNvPr>
          <p:cNvSpPr>
            <a:spLocks noGrp="1"/>
          </p:cNvSpPr>
          <p:nvPr>
            <p:ph type="title"/>
          </p:nvPr>
        </p:nvSpPr>
        <p:spPr/>
        <p:txBody>
          <a:bodyPr>
            <a:normAutofit fontScale="90000"/>
          </a:bodyPr>
          <a:lstStyle/>
          <a:p>
            <a:r>
              <a:rPr lang="en-US" dirty="0"/>
              <a:t>Secondary Support Part 2</a:t>
            </a:r>
          </a:p>
        </p:txBody>
      </p:sp>
      <p:sp>
        <p:nvSpPr>
          <p:cNvPr id="3" name="Content Placeholder 2">
            <a:extLst>
              <a:ext uri="{FF2B5EF4-FFF2-40B4-BE49-F238E27FC236}">
                <a16:creationId xmlns:a16="http://schemas.microsoft.com/office/drawing/2014/main" id="{B3BE01CE-27DA-9B55-2EA3-5302CFEF73CC}"/>
              </a:ext>
            </a:extLst>
          </p:cNvPr>
          <p:cNvSpPr>
            <a:spLocks noGrp="1"/>
          </p:cNvSpPr>
          <p:nvPr>
            <p:ph idx="1"/>
          </p:nvPr>
        </p:nvSpPr>
        <p:spPr/>
        <p:txBody>
          <a:bodyPr>
            <a:normAutofit/>
          </a:bodyPr>
          <a:lstStyle/>
          <a:p>
            <a:r>
              <a:rPr lang="en-US" sz="2400" dirty="0"/>
              <a:t>After providing evidence as secondary support part 1, </a:t>
            </a:r>
            <a:r>
              <a:rPr lang="en-US" sz="2400" b="1" dirty="0">
                <a:solidFill>
                  <a:schemeClr val="accent6">
                    <a:lumMod val="75000"/>
                  </a:schemeClr>
                </a:solidFill>
              </a:rPr>
              <a:t>you must explain </a:t>
            </a:r>
            <a:r>
              <a:rPr lang="en-US" sz="2400" dirty="0"/>
              <a:t>to the reader how this evidence supports your point. This may seem redundant, but just presenting evidence to a reader does not mean they understand how or why it proves your point.</a:t>
            </a:r>
          </a:p>
          <a:p>
            <a:r>
              <a:rPr lang="en-US" sz="2400" b="1" dirty="0">
                <a:solidFill>
                  <a:schemeClr val="accent6">
                    <a:lumMod val="75000"/>
                  </a:schemeClr>
                </a:solidFill>
              </a:rPr>
              <a:t>Analysis </a:t>
            </a:r>
            <a:r>
              <a:rPr lang="en-US" sz="2400" dirty="0"/>
              <a:t>is the primary method writers use to connect the dots for the reader. You have to do this in a way that is not insulting to the reader’s intelligence – that is another reason why you must know your audience.</a:t>
            </a:r>
          </a:p>
          <a:p>
            <a:pPr marL="0" indent="0">
              <a:buNone/>
            </a:pPr>
            <a:endParaRPr lang="en-US" dirty="0"/>
          </a:p>
        </p:txBody>
      </p:sp>
    </p:spTree>
    <p:extLst>
      <p:ext uri="{BB962C8B-B14F-4D97-AF65-F5344CB8AC3E}">
        <p14:creationId xmlns:p14="http://schemas.microsoft.com/office/powerpoint/2010/main" val="221160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Drafting – Four Types</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fontScale="92500" lnSpcReduction="20000"/>
          </a:bodyPr>
          <a:lstStyle/>
          <a:p>
            <a:pPr marL="0" indent="0">
              <a:spcAft>
                <a:spcPts val="0"/>
              </a:spcAft>
              <a:buNone/>
            </a:pPr>
            <a:r>
              <a:rPr lang="en-US" sz="2400" dirty="0"/>
              <a:t>There are usually four types of drafts:</a:t>
            </a:r>
          </a:p>
          <a:p>
            <a:pPr marL="514350" indent="-514350">
              <a:spcAft>
                <a:spcPts val="0"/>
              </a:spcAft>
              <a:buFont typeface="+mj-lt"/>
              <a:buAutoNum type="arabicPeriod"/>
            </a:pPr>
            <a:r>
              <a:rPr lang="en-US" sz="2600" b="1" dirty="0">
                <a:solidFill>
                  <a:schemeClr val="accent6">
                    <a:lumMod val="75000"/>
                  </a:schemeClr>
                </a:solidFill>
              </a:rPr>
              <a:t>Rough draft: </a:t>
            </a:r>
            <a:r>
              <a:rPr lang="en-US" sz="2600" dirty="0"/>
              <a:t>This is the first version of the paper. It is rough since it will still need revising and editing. </a:t>
            </a:r>
          </a:p>
          <a:p>
            <a:pPr marL="514350" indent="-514350">
              <a:spcAft>
                <a:spcPts val="0"/>
              </a:spcAft>
              <a:buFont typeface="+mj-lt"/>
              <a:buAutoNum type="arabicPeriod"/>
            </a:pPr>
            <a:r>
              <a:rPr lang="en-US" sz="2600" b="1" dirty="0">
                <a:solidFill>
                  <a:schemeClr val="accent6">
                    <a:lumMod val="75000"/>
                  </a:schemeClr>
                </a:solidFill>
              </a:rPr>
              <a:t>Revision draft: </a:t>
            </a:r>
            <a:r>
              <a:rPr lang="en-US" sz="2600" dirty="0"/>
              <a:t>This is any draft after the rough draft but before the submission draft. Here, the writer works on making the paper better. They consider improving the ideas, examples, order of information, purpose and audience. Writers also make sure they have followed the assignment correctly.</a:t>
            </a:r>
          </a:p>
          <a:p>
            <a:pPr marL="514350" indent="-514350">
              <a:spcAft>
                <a:spcPts val="0"/>
              </a:spcAft>
              <a:buFont typeface="+mj-lt"/>
              <a:buAutoNum type="arabicPeriod"/>
            </a:pPr>
            <a:r>
              <a:rPr lang="en-US" sz="2600" b="1" dirty="0">
                <a:solidFill>
                  <a:schemeClr val="accent6">
                    <a:lumMod val="75000"/>
                  </a:schemeClr>
                </a:solidFill>
              </a:rPr>
              <a:t>Editing draft: </a:t>
            </a:r>
            <a:r>
              <a:rPr lang="en-US" sz="2600" dirty="0"/>
              <a:t>This comes after revision drafts (one or more). We only edit after we have revised and have decided that any future changes in our ideas will probably not happen or will be minor. Editing work that might change drastically is not efficient, so we wait until then. Editing involves grammar, mechanics, documentation, style, diction, and tone.</a:t>
            </a:r>
          </a:p>
          <a:p>
            <a:pPr marL="514350" indent="-514350">
              <a:spcAft>
                <a:spcPts val="0"/>
              </a:spcAft>
              <a:buFont typeface="+mj-lt"/>
              <a:buAutoNum type="arabicPeriod"/>
            </a:pPr>
            <a:r>
              <a:rPr lang="en-US" sz="2600" b="1" dirty="0">
                <a:solidFill>
                  <a:schemeClr val="accent6">
                    <a:lumMod val="75000"/>
                  </a:schemeClr>
                </a:solidFill>
              </a:rPr>
              <a:t>Final draft: </a:t>
            </a:r>
            <a:r>
              <a:rPr lang="en-US" sz="2600" dirty="0"/>
              <a:t>This is the draft we submit for a grade. It should be as perfect as possible.</a:t>
            </a:r>
          </a:p>
        </p:txBody>
      </p:sp>
    </p:spTree>
    <p:extLst>
      <p:ext uri="{BB962C8B-B14F-4D97-AF65-F5344CB8AC3E}">
        <p14:creationId xmlns:p14="http://schemas.microsoft.com/office/powerpoint/2010/main" val="1071687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32E9-FAA3-25EA-C2FC-2107F48DF07C}"/>
              </a:ext>
            </a:extLst>
          </p:cNvPr>
          <p:cNvSpPr>
            <a:spLocks noGrp="1"/>
          </p:cNvSpPr>
          <p:nvPr>
            <p:ph type="title"/>
          </p:nvPr>
        </p:nvSpPr>
        <p:spPr/>
        <p:txBody>
          <a:bodyPr>
            <a:normAutofit fontScale="90000"/>
          </a:bodyPr>
          <a:lstStyle/>
          <a:p>
            <a:r>
              <a:rPr lang="en-US" dirty="0"/>
              <a:t>Secondary Support Part 2</a:t>
            </a:r>
          </a:p>
        </p:txBody>
      </p:sp>
      <p:sp>
        <p:nvSpPr>
          <p:cNvPr id="3" name="Content Placeholder 2">
            <a:extLst>
              <a:ext uri="{FF2B5EF4-FFF2-40B4-BE49-F238E27FC236}">
                <a16:creationId xmlns:a16="http://schemas.microsoft.com/office/drawing/2014/main" id="{B3BE01CE-27DA-9B55-2EA3-5302CFEF73CC}"/>
              </a:ext>
            </a:extLst>
          </p:cNvPr>
          <p:cNvSpPr>
            <a:spLocks noGrp="1"/>
          </p:cNvSpPr>
          <p:nvPr>
            <p:ph idx="1"/>
          </p:nvPr>
        </p:nvSpPr>
        <p:spPr/>
        <p:txBody>
          <a:bodyPr>
            <a:normAutofit/>
          </a:bodyPr>
          <a:lstStyle/>
          <a:p>
            <a:r>
              <a:rPr lang="en-US" sz="2400" dirty="0"/>
              <a:t>The form that this analysis takes will depend on the essay’s needs. The more complex the point, the more likely you will have to do both of the following:</a:t>
            </a:r>
          </a:p>
          <a:p>
            <a:pPr lvl="1"/>
            <a:r>
              <a:rPr lang="en-US" sz="2400" dirty="0"/>
              <a:t>Show how the evidence provided proves the topic sentence. </a:t>
            </a:r>
          </a:p>
          <a:p>
            <a:pPr lvl="1"/>
            <a:r>
              <a:rPr lang="en-US" sz="2400" dirty="0"/>
              <a:t>Show how this paragraph proves part of the thesis.</a:t>
            </a:r>
          </a:p>
          <a:p>
            <a:r>
              <a:rPr lang="en-US" sz="2400" b="1" dirty="0">
                <a:solidFill>
                  <a:schemeClr val="accent6">
                    <a:lumMod val="75000"/>
                  </a:schemeClr>
                </a:solidFill>
              </a:rPr>
              <a:t>Clincher: </a:t>
            </a:r>
            <a:r>
              <a:rPr lang="en-US" sz="2400" dirty="0"/>
              <a:t>The last thing in the body paragraph is a sentence that clearly wraps up the point. </a:t>
            </a:r>
            <a:r>
              <a:rPr lang="en-US" sz="2400" b="1" dirty="0">
                <a:solidFill>
                  <a:schemeClr val="accent6">
                    <a:lumMod val="75000"/>
                  </a:schemeClr>
                </a:solidFill>
              </a:rPr>
              <a:t>Do not</a:t>
            </a:r>
            <a:r>
              <a:rPr lang="en-US" sz="2400" dirty="0"/>
              <a:t>, though, </a:t>
            </a:r>
            <a:r>
              <a:rPr lang="en-US" sz="2400" b="1" dirty="0">
                <a:solidFill>
                  <a:schemeClr val="accent6">
                    <a:lumMod val="75000"/>
                  </a:schemeClr>
                </a:solidFill>
              </a:rPr>
              <a:t>preview</a:t>
            </a:r>
            <a:r>
              <a:rPr lang="en-US" sz="2400" dirty="0"/>
              <a:t> the next paragraph by identifying the upcoming point. The clincher may simply be part of the analysis wrap-up, or you may need to have a separate sentence that closes out the primary support point of this paragraph.</a:t>
            </a:r>
          </a:p>
          <a:p>
            <a:endParaRPr lang="en-US" dirty="0"/>
          </a:p>
        </p:txBody>
      </p:sp>
    </p:spTree>
    <p:extLst>
      <p:ext uri="{BB962C8B-B14F-4D97-AF65-F5344CB8AC3E}">
        <p14:creationId xmlns:p14="http://schemas.microsoft.com/office/powerpoint/2010/main" val="1438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F70A-812C-13DF-6F1A-2967E8D361CE}"/>
              </a:ext>
            </a:extLst>
          </p:cNvPr>
          <p:cNvSpPr>
            <a:spLocks noGrp="1"/>
          </p:cNvSpPr>
          <p:nvPr>
            <p:ph type="title"/>
          </p:nvPr>
        </p:nvSpPr>
        <p:spPr/>
        <p:txBody>
          <a:bodyPr>
            <a:normAutofit fontScale="90000"/>
          </a:bodyPr>
          <a:lstStyle/>
          <a:p>
            <a:r>
              <a:rPr lang="en-US" dirty="0"/>
              <a:t>Body Paragraph - Example</a:t>
            </a:r>
          </a:p>
        </p:txBody>
      </p:sp>
      <p:sp>
        <p:nvSpPr>
          <p:cNvPr id="3" name="Content Placeholder 2">
            <a:extLst>
              <a:ext uri="{FF2B5EF4-FFF2-40B4-BE49-F238E27FC236}">
                <a16:creationId xmlns:a16="http://schemas.microsoft.com/office/drawing/2014/main" id="{943C8508-BCC3-055D-7A5C-7DA6DA53A73A}"/>
              </a:ext>
            </a:extLst>
          </p:cNvPr>
          <p:cNvSpPr>
            <a:spLocks noGrp="1"/>
          </p:cNvSpPr>
          <p:nvPr>
            <p:ph idx="1"/>
          </p:nvPr>
        </p:nvSpPr>
        <p:spPr/>
        <p:txBody>
          <a:bodyPr>
            <a:normAutofit/>
          </a:bodyPr>
          <a:lstStyle/>
          <a:p>
            <a:pPr marL="0" indent="0">
              <a:buNone/>
            </a:pPr>
            <a:r>
              <a:rPr lang="en-US" sz="2200" b="1" dirty="0">
                <a:solidFill>
                  <a:schemeClr val="accent6">
                    <a:lumMod val="75000"/>
                  </a:schemeClr>
                </a:solidFill>
              </a:rPr>
              <a:t>Thesis: </a:t>
            </a:r>
            <a:r>
              <a:rPr lang="en-US" sz="2200" dirty="0"/>
              <a:t>When looking to promote someone to assistant manager, fast-food managers should look for three qualities: trustworthiness, professionalism, and resourcefulness.</a:t>
            </a:r>
          </a:p>
          <a:p>
            <a:pPr marL="0" indent="0">
              <a:buNone/>
            </a:pPr>
            <a:r>
              <a:rPr lang="en-US" sz="2200" b="1" dirty="0">
                <a:solidFill>
                  <a:schemeClr val="accent6">
                    <a:lumMod val="75000"/>
                  </a:schemeClr>
                </a:solidFill>
              </a:rPr>
              <a:t>Primary Support: </a:t>
            </a:r>
            <a:r>
              <a:rPr lang="en-US" sz="2200" dirty="0"/>
              <a:t>Finally, resourcefulness is a vital trait for anyone taking on the responsibility of managing.</a:t>
            </a:r>
          </a:p>
          <a:p>
            <a:pPr marL="0" indent="0">
              <a:buNone/>
            </a:pPr>
            <a:r>
              <a:rPr lang="en-US" sz="2200" b="1" dirty="0">
                <a:solidFill>
                  <a:schemeClr val="accent6">
                    <a:lumMod val="75000"/>
                  </a:schemeClr>
                </a:solidFill>
              </a:rPr>
              <a:t>Explanation: </a:t>
            </a:r>
            <a:r>
              <a:rPr lang="en-US" sz="2200" dirty="0"/>
              <a:t>Though one can train people to be professional, it is much harder to teach someone to be able to handle crises with ingenuity and calm. What happens if a fryer goes down? How will a restaurant cope if a cook does not show up? These are all situations that may occur on a shift. Managers must be able to trust that the assistant manager can handle all but the most complex problems. Obviously, some events may demand that the manager or even owner of the store make the decision. However, an assistant manager that constantly calls the manager for every little blip in the day will be more of a burden than an asset. </a:t>
            </a:r>
          </a:p>
        </p:txBody>
      </p:sp>
    </p:spTree>
    <p:extLst>
      <p:ext uri="{BB962C8B-B14F-4D97-AF65-F5344CB8AC3E}">
        <p14:creationId xmlns:p14="http://schemas.microsoft.com/office/powerpoint/2010/main" val="274778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F70A-812C-13DF-6F1A-2967E8D361CE}"/>
              </a:ext>
            </a:extLst>
          </p:cNvPr>
          <p:cNvSpPr>
            <a:spLocks noGrp="1"/>
          </p:cNvSpPr>
          <p:nvPr>
            <p:ph type="title"/>
          </p:nvPr>
        </p:nvSpPr>
        <p:spPr/>
        <p:txBody>
          <a:bodyPr>
            <a:normAutofit fontScale="90000"/>
          </a:bodyPr>
          <a:lstStyle/>
          <a:p>
            <a:r>
              <a:rPr lang="en-US" dirty="0"/>
              <a:t>Body Paragraph - Example</a:t>
            </a:r>
          </a:p>
        </p:txBody>
      </p:sp>
      <p:sp>
        <p:nvSpPr>
          <p:cNvPr id="3" name="Content Placeholder 2">
            <a:extLst>
              <a:ext uri="{FF2B5EF4-FFF2-40B4-BE49-F238E27FC236}">
                <a16:creationId xmlns:a16="http://schemas.microsoft.com/office/drawing/2014/main" id="{943C8508-BCC3-055D-7A5C-7DA6DA53A73A}"/>
              </a:ext>
            </a:extLst>
          </p:cNvPr>
          <p:cNvSpPr>
            <a:spLocks noGrp="1"/>
          </p:cNvSpPr>
          <p:nvPr>
            <p:ph idx="1"/>
          </p:nvPr>
        </p:nvSpPr>
        <p:spPr/>
        <p:txBody>
          <a:bodyPr>
            <a:normAutofit/>
          </a:bodyPr>
          <a:lstStyle/>
          <a:p>
            <a:r>
              <a:rPr lang="en-US" sz="2200" b="1" dirty="0">
                <a:solidFill>
                  <a:schemeClr val="accent6">
                    <a:lumMod val="75000"/>
                  </a:schemeClr>
                </a:solidFill>
              </a:rPr>
              <a:t>Analysis: </a:t>
            </a:r>
            <a:r>
              <a:rPr lang="en-US" sz="2200" dirty="0"/>
              <a:t>When seeking to promote an employee to this pressure-filled job, managers must consider how they have handled adversity in the past. If nothing has ever tested them, then employers can interview the potential assistant manager and ask how they would respond in certain situations. </a:t>
            </a:r>
          </a:p>
          <a:p>
            <a:r>
              <a:rPr lang="en-US" sz="2200" b="1" dirty="0">
                <a:solidFill>
                  <a:schemeClr val="accent6">
                    <a:lumMod val="75000"/>
                  </a:schemeClr>
                </a:solidFill>
              </a:rPr>
              <a:t>Clincher: </a:t>
            </a:r>
            <a:r>
              <a:rPr lang="en-US" sz="2200" dirty="0"/>
              <a:t>The bottom line is that no matter how trustworthy or professional someone is, if they cannot think on their feet in a crisis, then they probably should not be in management.</a:t>
            </a:r>
          </a:p>
          <a:p>
            <a:endParaRPr lang="en-US" dirty="0"/>
          </a:p>
        </p:txBody>
      </p:sp>
    </p:spTree>
    <p:extLst>
      <p:ext uri="{BB962C8B-B14F-4D97-AF65-F5344CB8AC3E}">
        <p14:creationId xmlns:p14="http://schemas.microsoft.com/office/powerpoint/2010/main" val="2907389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70CF-8A8E-2445-B9CB-0BC432262437}"/>
              </a:ext>
            </a:extLst>
          </p:cNvPr>
          <p:cNvSpPr>
            <a:spLocks noGrp="1"/>
          </p:cNvSpPr>
          <p:nvPr>
            <p:ph type="title"/>
          </p:nvPr>
        </p:nvSpPr>
        <p:spPr/>
        <p:txBody>
          <a:bodyPr>
            <a:normAutofit fontScale="90000"/>
          </a:bodyPr>
          <a:lstStyle/>
          <a:p>
            <a:r>
              <a:rPr lang="en-US" dirty="0"/>
              <a:t>Final Thoughts</a:t>
            </a:r>
          </a:p>
        </p:txBody>
      </p:sp>
      <p:sp>
        <p:nvSpPr>
          <p:cNvPr id="3" name="Content Placeholder 2">
            <a:extLst>
              <a:ext uri="{FF2B5EF4-FFF2-40B4-BE49-F238E27FC236}">
                <a16:creationId xmlns:a16="http://schemas.microsoft.com/office/drawing/2014/main" id="{8638CBDA-301C-B7F7-B4B1-03F2FEF265A3}"/>
              </a:ext>
            </a:extLst>
          </p:cNvPr>
          <p:cNvSpPr>
            <a:spLocks noGrp="1"/>
          </p:cNvSpPr>
          <p:nvPr>
            <p:ph idx="1"/>
          </p:nvPr>
        </p:nvSpPr>
        <p:spPr/>
        <p:txBody>
          <a:bodyPr>
            <a:normAutofit/>
          </a:bodyPr>
          <a:lstStyle/>
          <a:p>
            <a:r>
              <a:rPr lang="en-US" sz="2400" dirty="0"/>
              <a:t>The drafting stage of the essay is where you spend the most time. </a:t>
            </a:r>
          </a:p>
          <a:p>
            <a:r>
              <a:rPr lang="en-US" sz="2400" dirty="0"/>
              <a:t>You should be in contact with the teacher if you are not sure of the assignment, if you need feedback on something you’ve written, or if you are struggling to complete any aspect of the essay. </a:t>
            </a:r>
          </a:p>
          <a:p>
            <a:r>
              <a:rPr lang="en-US" sz="2400" dirty="0"/>
              <a:t>Waiting till the day before the essay is due, or after the due date has past, is far too late.</a:t>
            </a:r>
          </a:p>
        </p:txBody>
      </p:sp>
    </p:spTree>
    <p:extLst>
      <p:ext uri="{BB962C8B-B14F-4D97-AF65-F5344CB8AC3E}">
        <p14:creationId xmlns:p14="http://schemas.microsoft.com/office/powerpoint/2010/main" val="62087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B83A-856F-45D0-7974-C7A125D2D041}"/>
              </a:ext>
            </a:extLst>
          </p:cNvPr>
          <p:cNvSpPr>
            <a:spLocks noGrp="1"/>
          </p:cNvSpPr>
          <p:nvPr>
            <p:ph type="title"/>
          </p:nvPr>
        </p:nvSpPr>
        <p:spPr/>
        <p:txBody>
          <a:bodyPr>
            <a:normAutofit fontScale="90000"/>
          </a:bodyPr>
          <a:lstStyle/>
          <a:p>
            <a:r>
              <a:rPr lang="en-US" dirty="0"/>
              <a:t>Essay Structure</a:t>
            </a:r>
          </a:p>
        </p:txBody>
      </p:sp>
      <p:sp>
        <p:nvSpPr>
          <p:cNvPr id="3" name="Content Placeholder 2">
            <a:extLst>
              <a:ext uri="{FF2B5EF4-FFF2-40B4-BE49-F238E27FC236}">
                <a16:creationId xmlns:a16="http://schemas.microsoft.com/office/drawing/2014/main" id="{921412F7-DD02-81B5-5AE8-A25D316E46F2}"/>
              </a:ext>
            </a:extLst>
          </p:cNvPr>
          <p:cNvSpPr>
            <a:spLocks noGrp="1"/>
          </p:cNvSpPr>
          <p:nvPr>
            <p:ph idx="1"/>
          </p:nvPr>
        </p:nvSpPr>
        <p:spPr/>
        <p:txBody>
          <a:bodyPr>
            <a:normAutofit/>
          </a:bodyPr>
          <a:lstStyle/>
          <a:p>
            <a:r>
              <a:rPr lang="en-US" sz="2400" dirty="0"/>
              <a:t>An essay is divided into three parts: introduction, body, and conclusion.</a:t>
            </a:r>
          </a:p>
          <a:p>
            <a:r>
              <a:rPr lang="en-US" sz="2400" dirty="0"/>
              <a:t>For a short essay, the introduction and conclusion will be 1 paragraph each. The body will be usually 3 paragraphs.</a:t>
            </a:r>
          </a:p>
          <a:p>
            <a:r>
              <a:rPr lang="en-US" sz="2400" dirty="0"/>
              <a:t>Well-developed paragraphs require certain parts. </a:t>
            </a:r>
          </a:p>
          <a:p>
            <a:r>
              <a:rPr lang="en-US" sz="2400" dirty="0"/>
              <a:t>Different patterns of essay organization may adapt the body paragraph parts for specific modes, such as cause and effect or comparison contrast. Even though the information may be arranged differently, the same parts are still present.</a:t>
            </a:r>
          </a:p>
          <a:p>
            <a:r>
              <a:rPr lang="en-US" sz="2400" dirty="0"/>
              <a:t>The following slides will briefly explain the layout of each paragraph type for a standard academic essay, also called the illustration or exemplification essay.</a:t>
            </a:r>
          </a:p>
        </p:txBody>
      </p:sp>
    </p:spTree>
    <p:extLst>
      <p:ext uri="{BB962C8B-B14F-4D97-AF65-F5344CB8AC3E}">
        <p14:creationId xmlns:p14="http://schemas.microsoft.com/office/powerpoint/2010/main" val="391310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9D43-7858-D7C7-698A-5A41DBA6AA86}"/>
              </a:ext>
            </a:extLst>
          </p:cNvPr>
          <p:cNvSpPr>
            <a:spLocks noGrp="1"/>
          </p:cNvSpPr>
          <p:nvPr>
            <p:ph type="title"/>
          </p:nvPr>
        </p:nvSpPr>
        <p:spPr/>
        <p:txBody>
          <a:bodyPr>
            <a:normAutofit fontScale="90000"/>
          </a:bodyPr>
          <a:lstStyle/>
          <a:p>
            <a:r>
              <a:rPr lang="en-US" dirty="0"/>
              <a:t>The Introduction Paragraph</a:t>
            </a:r>
          </a:p>
        </p:txBody>
      </p:sp>
      <p:sp>
        <p:nvSpPr>
          <p:cNvPr id="3" name="Content Placeholder 2">
            <a:extLst>
              <a:ext uri="{FF2B5EF4-FFF2-40B4-BE49-F238E27FC236}">
                <a16:creationId xmlns:a16="http://schemas.microsoft.com/office/drawing/2014/main" id="{09BB907D-B20A-5DBB-8FA5-7BCF56BEB7B7}"/>
              </a:ext>
            </a:extLst>
          </p:cNvPr>
          <p:cNvSpPr>
            <a:spLocks noGrp="1"/>
          </p:cNvSpPr>
          <p:nvPr>
            <p:ph idx="1"/>
          </p:nvPr>
        </p:nvSpPr>
        <p:spPr/>
        <p:txBody>
          <a:bodyPr>
            <a:normAutofit/>
          </a:bodyPr>
          <a:lstStyle/>
          <a:p>
            <a:r>
              <a:rPr lang="en-US" sz="2400" dirty="0"/>
              <a:t>The introduction paragraph:</a:t>
            </a:r>
          </a:p>
          <a:p>
            <a:pPr lvl="1"/>
            <a:r>
              <a:rPr lang="en-US" sz="2400" dirty="0"/>
              <a:t>gains the reader’s attention, </a:t>
            </a:r>
          </a:p>
          <a:p>
            <a:pPr lvl="1"/>
            <a:r>
              <a:rPr lang="en-US" sz="2400" dirty="0"/>
              <a:t>provides them with the information they need </a:t>
            </a:r>
            <a:br>
              <a:rPr lang="en-US" sz="2400" dirty="0"/>
            </a:br>
            <a:r>
              <a:rPr lang="en-US" sz="2400" dirty="0"/>
              <a:t>to understand the topic of the essay, and </a:t>
            </a:r>
          </a:p>
          <a:p>
            <a:pPr lvl="1"/>
            <a:r>
              <a:rPr lang="en-US" sz="2400" dirty="0"/>
              <a:t>presents the main idea.</a:t>
            </a:r>
          </a:p>
          <a:p>
            <a:r>
              <a:rPr lang="en-US" sz="2400" dirty="0"/>
              <a:t>The diagram shows the development of the </a:t>
            </a:r>
            <a:br>
              <a:rPr lang="en-US" sz="2400" dirty="0"/>
            </a:br>
            <a:r>
              <a:rPr lang="en-US" sz="2400" dirty="0"/>
              <a:t>introduction paragraph:</a:t>
            </a:r>
          </a:p>
          <a:p>
            <a:pPr lvl="2"/>
            <a:endParaRPr lang="en-US" dirty="0"/>
          </a:p>
          <a:p>
            <a:endParaRPr lang="en-US" dirty="0"/>
          </a:p>
        </p:txBody>
      </p:sp>
      <p:graphicFrame>
        <p:nvGraphicFramePr>
          <p:cNvPr id="4" name="Diagram 3">
            <a:extLst>
              <a:ext uri="{FF2B5EF4-FFF2-40B4-BE49-F238E27FC236}">
                <a16:creationId xmlns:a16="http://schemas.microsoft.com/office/drawing/2014/main" id="{8A26AEF6-6F8F-DBCE-E5BC-B8FFA9D6A730}"/>
              </a:ext>
            </a:extLst>
          </p:cNvPr>
          <p:cNvGraphicFramePr/>
          <p:nvPr>
            <p:extLst>
              <p:ext uri="{D42A27DB-BD31-4B8C-83A1-F6EECF244321}">
                <p14:modId xmlns:p14="http://schemas.microsoft.com/office/powerpoint/2010/main" val="2426070337"/>
              </p:ext>
            </p:extLst>
          </p:nvPr>
        </p:nvGraphicFramePr>
        <p:xfrm>
          <a:off x="7010400" y="1762075"/>
          <a:ext cx="4281180" cy="344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77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9D43-7858-D7C7-698A-5A41DBA6AA86}"/>
              </a:ext>
            </a:extLst>
          </p:cNvPr>
          <p:cNvSpPr>
            <a:spLocks noGrp="1"/>
          </p:cNvSpPr>
          <p:nvPr>
            <p:ph type="title"/>
          </p:nvPr>
        </p:nvSpPr>
        <p:spPr/>
        <p:txBody>
          <a:bodyPr>
            <a:normAutofit fontScale="90000"/>
          </a:bodyPr>
          <a:lstStyle/>
          <a:p>
            <a:r>
              <a:rPr lang="en-US" dirty="0"/>
              <a:t>The Introduction Paragraph</a:t>
            </a:r>
          </a:p>
        </p:txBody>
      </p:sp>
      <p:sp>
        <p:nvSpPr>
          <p:cNvPr id="3" name="Content Placeholder 2">
            <a:extLst>
              <a:ext uri="{FF2B5EF4-FFF2-40B4-BE49-F238E27FC236}">
                <a16:creationId xmlns:a16="http://schemas.microsoft.com/office/drawing/2014/main" id="{09BB907D-B20A-5DBB-8FA5-7BCF56BEB7B7}"/>
              </a:ext>
            </a:extLst>
          </p:cNvPr>
          <p:cNvSpPr>
            <a:spLocks noGrp="1"/>
          </p:cNvSpPr>
          <p:nvPr>
            <p:ph idx="1"/>
          </p:nvPr>
        </p:nvSpPr>
        <p:spPr/>
        <p:txBody>
          <a:bodyPr>
            <a:normAutofit fontScale="92500"/>
          </a:bodyPr>
          <a:lstStyle/>
          <a:p>
            <a:pPr marL="0" indent="0">
              <a:buNone/>
            </a:pPr>
            <a:r>
              <a:rPr lang="en-US" sz="2400" b="1" dirty="0">
                <a:solidFill>
                  <a:schemeClr val="accent6">
                    <a:lumMod val="75000"/>
                  </a:schemeClr>
                </a:solidFill>
              </a:rPr>
              <a:t>Hook: </a:t>
            </a:r>
            <a:r>
              <a:rPr lang="en-US" sz="2400" dirty="0"/>
              <a:t>This opening statement gets the reader’s attention. Knowing your audience is the only way you can determine the best hook to use.</a:t>
            </a:r>
          </a:p>
          <a:p>
            <a:pPr marL="0" indent="0">
              <a:buNone/>
            </a:pPr>
            <a:r>
              <a:rPr lang="en-US" sz="2400" b="1" dirty="0">
                <a:solidFill>
                  <a:schemeClr val="accent6">
                    <a:lumMod val="75000"/>
                  </a:schemeClr>
                </a:solidFill>
              </a:rPr>
              <a:t>Background Information: </a:t>
            </a:r>
            <a:r>
              <a:rPr lang="en-US" sz="2400" dirty="0"/>
              <a:t>This section, the largest in the introduction, prepares the </a:t>
            </a:r>
            <a:br>
              <a:rPr lang="en-US" sz="2400" dirty="0"/>
            </a:br>
            <a:r>
              <a:rPr lang="en-US" sz="2400" dirty="0"/>
              <a:t>reader for the thesis by giving them essential details. These may include:</a:t>
            </a:r>
          </a:p>
          <a:p>
            <a:pPr lvl="1"/>
            <a:r>
              <a:rPr lang="en-US" sz="2600" dirty="0"/>
              <a:t>Definitions of words/terms</a:t>
            </a:r>
          </a:p>
          <a:p>
            <a:pPr lvl="1"/>
            <a:r>
              <a:rPr lang="en-US" sz="2600" dirty="0"/>
              <a:t>A summary of a problem the essay plans to solve</a:t>
            </a:r>
          </a:p>
          <a:p>
            <a:pPr lvl="1"/>
            <a:r>
              <a:rPr lang="en-US" sz="2600" dirty="0"/>
              <a:t>A summary of events that have led to the problem the essay will explain</a:t>
            </a:r>
          </a:p>
          <a:p>
            <a:pPr lvl="1"/>
            <a:r>
              <a:rPr lang="en-US" sz="2600" dirty="0"/>
              <a:t>A short overview of historical facts that are relevant to the topic</a:t>
            </a:r>
          </a:p>
          <a:p>
            <a:pPr marL="0" indent="0">
              <a:buNone/>
            </a:pPr>
            <a:r>
              <a:rPr lang="en-US" sz="2400" b="1" dirty="0">
                <a:solidFill>
                  <a:schemeClr val="accent6">
                    <a:lumMod val="75000"/>
                  </a:schemeClr>
                </a:solidFill>
              </a:rPr>
              <a:t>Thesis Statement: </a:t>
            </a:r>
            <a:r>
              <a:rPr lang="en-US" sz="2400" dirty="0"/>
              <a:t>The introduction ends with a 1-sentence statement of the essay’s main </a:t>
            </a:r>
            <a:br>
              <a:rPr lang="en-US" sz="2400" dirty="0"/>
            </a:br>
            <a:r>
              <a:rPr lang="en-US" sz="2400" dirty="0"/>
              <a:t>idea, what the author will be doing with it, and 3-points of primary support.</a:t>
            </a:r>
          </a:p>
          <a:p>
            <a:pPr lvl="2"/>
            <a:endParaRPr lang="en-US" dirty="0"/>
          </a:p>
          <a:p>
            <a:endParaRPr lang="en-US" dirty="0"/>
          </a:p>
        </p:txBody>
      </p:sp>
    </p:spTree>
    <p:extLst>
      <p:ext uri="{BB962C8B-B14F-4D97-AF65-F5344CB8AC3E}">
        <p14:creationId xmlns:p14="http://schemas.microsoft.com/office/powerpoint/2010/main" val="384838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8730-0222-620A-6E79-746C1AD15557}"/>
              </a:ext>
            </a:extLst>
          </p:cNvPr>
          <p:cNvSpPr>
            <a:spLocks noGrp="1"/>
          </p:cNvSpPr>
          <p:nvPr>
            <p:ph type="title"/>
          </p:nvPr>
        </p:nvSpPr>
        <p:spPr/>
        <p:txBody>
          <a:bodyPr>
            <a:normAutofit fontScale="90000"/>
          </a:bodyPr>
          <a:lstStyle/>
          <a:p>
            <a:r>
              <a:rPr lang="en-US" dirty="0"/>
              <a:t>The Body Paragraph</a:t>
            </a:r>
          </a:p>
        </p:txBody>
      </p:sp>
      <p:graphicFrame>
        <p:nvGraphicFramePr>
          <p:cNvPr id="4" name="Content Placeholder 3">
            <a:extLst>
              <a:ext uri="{FF2B5EF4-FFF2-40B4-BE49-F238E27FC236}">
                <a16:creationId xmlns:a16="http://schemas.microsoft.com/office/drawing/2014/main" id="{44CE9DFA-808A-781A-9667-1A222F8E9666}"/>
              </a:ext>
            </a:extLst>
          </p:cNvPr>
          <p:cNvGraphicFramePr>
            <a:graphicFrameLocks noGrp="1"/>
          </p:cNvGraphicFramePr>
          <p:nvPr>
            <p:ph idx="1"/>
            <p:extLst>
              <p:ext uri="{D42A27DB-BD31-4B8C-83A1-F6EECF244321}">
                <p14:modId xmlns:p14="http://schemas.microsoft.com/office/powerpoint/2010/main" val="398910804"/>
              </p:ext>
            </p:extLst>
          </p:nvPr>
        </p:nvGraphicFramePr>
        <p:xfrm>
          <a:off x="896937" y="2633701"/>
          <a:ext cx="10393957" cy="351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8C7F861-B8C3-3E4A-D2F3-A398FA41BF47}"/>
              </a:ext>
            </a:extLst>
          </p:cNvPr>
          <p:cNvSpPr txBox="1"/>
          <p:nvPr/>
        </p:nvSpPr>
        <p:spPr>
          <a:xfrm>
            <a:off x="896938" y="1568966"/>
            <a:ext cx="10393958"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 body paragraph is where the writer presents the primary and secondary support for the thesis. It also includes a section that at the end that shows the reader how the support just presented proves the point argued in the paragraph and/or in the essay.</a:t>
            </a:r>
          </a:p>
        </p:txBody>
      </p:sp>
      <p:sp>
        <p:nvSpPr>
          <p:cNvPr id="6" name="Arrow: Down 5">
            <a:extLst>
              <a:ext uri="{FF2B5EF4-FFF2-40B4-BE49-F238E27FC236}">
                <a16:creationId xmlns:a16="http://schemas.microsoft.com/office/drawing/2014/main" id="{D9F580E7-3DBB-1671-1DAF-B53178EDFC4B}"/>
              </a:ext>
            </a:extLst>
          </p:cNvPr>
          <p:cNvSpPr/>
          <p:nvPr/>
        </p:nvSpPr>
        <p:spPr>
          <a:xfrm>
            <a:off x="1533525" y="3724275"/>
            <a:ext cx="266700" cy="2667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Arrow: Down 7">
            <a:extLst>
              <a:ext uri="{FF2B5EF4-FFF2-40B4-BE49-F238E27FC236}">
                <a16:creationId xmlns:a16="http://schemas.microsoft.com/office/drawing/2014/main" id="{369919DC-913E-171A-12F5-6AC09CEDD9DE}"/>
              </a:ext>
            </a:extLst>
          </p:cNvPr>
          <p:cNvSpPr/>
          <p:nvPr/>
        </p:nvSpPr>
        <p:spPr>
          <a:xfrm>
            <a:off x="1533525" y="4914900"/>
            <a:ext cx="266700" cy="2667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403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D085-B495-B80E-BB1A-137110EC85E3}"/>
              </a:ext>
            </a:extLst>
          </p:cNvPr>
          <p:cNvSpPr>
            <a:spLocks noGrp="1"/>
          </p:cNvSpPr>
          <p:nvPr>
            <p:ph type="title"/>
          </p:nvPr>
        </p:nvSpPr>
        <p:spPr/>
        <p:txBody>
          <a:bodyPr>
            <a:normAutofit fontScale="90000"/>
          </a:bodyPr>
          <a:lstStyle/>
          <a:p>
            <a:r>
              <a:rPr lang="en-US" dirty="0"/>
              <a:t>The Conclusion Paragraph</a:t>
            </a:r>
          </a:p>
        </p:txBody>
      </p:sp>
      <p:graphicFrame>
        <p:nvGraphicFramePr>
          <p:cNvPr id="7" name="Content Placeholder 6">
            <a:extLst>
              <a:ext uri="{FF2B5EF4-FFF2-40B4-BE49-F238E27FC236}">
                <a16:creationId xmlns:a16="http://schemas.microsoft.com/office/drawing/2014/main" id="{C147767B-8B7D-2D2D-BB23-7A62C9336844}"/>
              </a:ext>
            </a:extLst>
          </p:cNvPr>
          <p:cNvGraphicFramePr>
            <a:graphicFrameLocks noGrp="1"/>
          </p:cNvGraphicFramePr>
          <p:nvPr>
            <p:ph idx="1"/>
            <p:extLst>
              <p:ext uri="{D42A27DB-BD31-4B8C-83A1-F6EECF244321}">
                <p14:modId xmlns:p14="http://schemas.microsoft.com/office/powerpoint/2010/main" val="442854261"/>
              </p:ext>
            </p:extLst>
          </p:nvPr>
        </p:nvGraphicFramePr>
        <p:xfrm>
          <a:off x="6833419" y="2231923"/>
          <a:ext cx="4704157" cy="393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FE83FE24-497A-2F31-1739-84D559FB5834}"/>
              </a:ext>
            </a:extLst>
          </p:cNvPr>
          <p:cNvSpPr txBox="1">
            <a:spLocks/>
          </p:cNvSpPr>
          <p:nvPr/>
        </p:nvSpPr>
        <p:spPr>
          <a:xfrm>
            <a:off x="897622" y="1646729"/>
            <a:ext cx="10393960" cy="4447246"/>
          </a:xfrm>
          <a:prstGeom prst="rect">
            <a:avLst/>
          </a:prstGeom>
        </p:spPr>
        <p:txBody>
          <a:bodyPr vert="horz" lIns="91440" tIns="45720" rIns="91440" bIns="45720" rtlCol="0" anchor="t">
            <a:normAutofit/>
          </a:bodyPr>
          <a:lstStyle>
            <a:lvl1pPr marL="285750" indent="-285750" algn="l" defTabSz="457200" rtl="0" eaLnBrk="1" latinLnBrk="0" hangingPunct="1">
              <a:spcBef>
                <a:spcPts val="3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3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ts val="3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ts val="3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ts val="300"/>
              </a:spcBef>
              <a:spcAft>
                <a:spcPts val="600"/>
              </a:spcAft>
              <a:buClr>
                <a:schemeClr val="accent1"/>
              </a:buClr>
              <a:buSzPct val="115000"/>
              <a:buFont typeface="Arial"/>
              <a:buChar char="•"/>
              <a:defRPr sz="1200" i="1"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dirty="0"/>
              <a:t>The conclusion paragraph is the writer’s last chance to change the reader’s mind. The different parts of this paragraph are all aimed at that task.</a:t>
            </a:r>
          </a:p>
          <a:p>
            <a:r>
              <a:rPr lang="en-US" sz="2400" dirty="0"/>
              <a:t>The following diagram shows the development of the </a:t>
            </a:r>
            <a:br>
              <a:rPr lang="en-US" sz="2400" dirty="0"/>
            </a:br>
            <a:r>
              <a:rPr lang="en-US" sz="2400" dirty="0"/>
              <a:t>conclusion paragraph:</a:t>
            </a:r>
          </a:p>
          <a:p>
            <a:pPr lvl="2"/>
            <a:endParaRPr lang="en-US" dirty="0"/>
          </a:p>
          <a:p>
            <a:endParaRPr lang="en-US" dirty="0"/>
          </a:p>
        </p:txBody>
      </p:sp>
    </p:spTree>
    <p:extLst>
      <p:ext uri="{BB962C8B-B14F-4D97-AF65-F5344CB8AC3E}">
        <p14:creationId xmlns:p14="http://schemas.microsoft.com/office/powerpoint/2010/main" val="418403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D085-B495-B80E-BB1A-137110EC85E3}"/>
              </a:ext>
            </a:extLst>
          </p:cNvPr>
          <p:cNvSpPr>
            <a:spLocks noGrp="1"/>
          </p:cNvSpPr>
          <p:nvPr>
            <p:ph type="title"/>
          </p:nvPr>
        </p:nvSpPr>
        <p:spPr/>
        <p:txBody>
          <a:bodyPr>
            <a:normAutofit fontScale="90000"/>
          </a:bodyPr>
          <a:lstStyle/>
          <a:p>
            <a:r>
              <a:rPr lang="en-US" dirty="0"/>
              <a:t>The Conclusion Paragraph</a:t>
            </a:r>
          </a:p>
        </p:txBody>
      </p:sp>
      <p:sp>
        <p:nvSpPr>
          <p:cNvPr id="8" name="Content Placeholder 2">
            <a:extLst>
              <a:ext uri="{FF2B5EF4-FFF2-40B4-BE49-F238E27FC236}">
                <a16:creationId xmlns:a16="http://schemas.microsoft.com/office/drawing/2014/main" id="{FE83FE24-497A-2F31-1739-84D559FB5834}"/>
              </a:ext>
            </a:extLst>
          </p:cNvPr>
          <p:cNvSpPr txBox="1">
            <a:spLocks/>
          </p:cNvSpPr>
          <p:nvPr/>
        </p:nvSpPr>
        <p:spPr>
          <a:xfrm>
            <a:off x="897622" y="1646729"/>
            <a:ext cx="10393960" cy="444724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ts val="3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3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ts val="3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ts val="3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ts val="300"/>
              </a:spcBef>
              <a:spcAft>
                <a:spcPts val="600"/>
              </a:spcAft>
              <a:buClr>
                <a:schemeClr val="accent1"/>
              </a:buClr>
              <a:buSzPct val="115000"/>
              <a:buFont typeface="Arial"/>
              <a:buChar char="•"/>
              <a:defRPr sz="1200" i="1"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200" b="1" dirty="0">
                <a:solidFill>
                  <a:schemeClr val="accent6">
                    <a:lumMod val="75000"/>
                  </a:schemeClr>
                </a:solidFill>
              </a:rPr>
              <a:t>Paraphrased Thesis: </a:t>
            </a:r>
            <a:r>
              <a:rPr lang="en-US" sz="2200" dirty="0"/>
              <a:t>You being the conclusion by reminding the reader of the full thesis statement. You do not, though, simply copy and paste what you wrote in the introduction. You must paraphrase it in a way that reflects the reader’s greater knowledge of the topic after having read the essay. </a:t>
            </a:r>
          </a:p>
          <a:p>
            <a:r>
              <a:rPr lang="en-US" sz="2200" b="1" dirty="0">
                <a:solidFill>
                  <a:schemeClr val="accent6">
                    <a:lumMod val="75000"/>
                  </a:schemeClr>
                </a:solidFill>
              </a:rPr>
              <a:t>Big Picture Summary: </a:t>
            </a:r>
            <a:r>
              <a:rPr lang="en-US" sz="2200" dirty="0"/>
              <a:t>Some essay instructions may say to list the topic sentences again. That is not an effective way to end the essay. Instead, we try to synthesize the points we made in a way that shows how they all work together to prove the point of the essay. </a:t>
            </a:r>
          </a:p>
          <a:p>
            <a:r>
              <a:rPr lang="en-US" sz="2200" b="1" dirty="0">
                <a:solidFill>
                  <a:schemeClr val="accent6">
                    <a:lumMod val="75000"/>
                  </a:schemeClr>
                </a:solidFill>
              </a:rPr>
              <a:t>Call to Action or So-What Factor: </a:t>
            </a:r>
            <a:r>
              <a:rPr lang="en-US" sz="2200" dirty="0"/>
              <a:t>The last thing you leave the reader with is dependent on the purpose of the essay. If your aim is to change their minds, then you may end with a call to action: tell them what you think they need to do. If your purpose was to inform, then you may choose to end with the so-what factor. This imagines that the reader says to you: “Okay, I’ve read your essay, so what?” Your ending will respond to this imagined query by driving home the significance of the information and why that is relevant to the reader’s life in some way.</a:t>
            </a:r>
          </a:p>
          <a:p>
            <a:pPr lvl="2"/>
            <a:endParaRPr lang="en-US" dirty="0"/>
          </a:p>
          <a:p>
            <a:endParaRPr lang="en-US" dirty="0"/>
          </a:p>
        </p:txBody>
      </p:sp>
    </p:spTree>
    <p:extLst>
      <p:ext uri="{BB962C8B-B14F-4D97-AF65-F5344CB8AC3E}">
        <p14:creationId xmlns:p14="http://schemas.microsoft.com/office/powerpoint/2010/main" val="28006708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E348F0230734687E711874954EE7D" ma:contentTypeVersion="20" ma:contentTypeDescription="Create a new document." ma:contentTypeScope="" ma:versionID="6f16e686452cf1f3f9e797915a741228">
  <xsd:schema xmlns:xsd="http://www.w3.org/2001/XMLSchema" xmlns:xs="http://www.w3.org/2001/XMLSchema" xmlns:p="http://schemas.microsoft.com/office/2006/metadata/properties" xmlns:ns1="http://schemas.microsoft.com/sharepoint/v3" xmlns:ns3="a09f1bd2-18f4-4f1a-8beb-b5eaa96d6e9c" xmlns:ns4="192561df-d11f-4f3c-885a-4efe6fc94d79" targetNamespace="http://schemas.microsoft.com/office/2006/metadata/properties" ma:root="true" ma:fieldsID="b4674e664557741b11510ae1ea20134e" ns1:_="" ns3:_="" ns4:_="">
    <xsd:import namespace="http://schemas.microsoft.com/sharepoint/v3"/>
    <xsd:import namespace="a09f1bd2-18f4-4f1a-8beb-b5eaa96d6e9c"/>
    <xsd:import namespace="192561df-d11f-4f3c-885a-4efe6fc94d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1:_ip_UnifiedCompliancePolicyProperties" minOccurs="0"/>
                <xsd:element ref="ns1:_ip_UnifiedCompliancePolicyUIAction" minOccurs="0"/>
                <xsd:element ref="ns3:MediaServiceSearchProperties"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f1bd2-18f4-4f1a-8beb-b5eaa96d6e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561df-d11f-4f3c-885a-4efe6fc94d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09f1bd2-18f4-4f1a-8beb-b5eaa96d6e9c" xsi:nil="true"/>
  </documentManagement>
</p:properties>
</file>

<file path=customXml/itemProps1.xml><?xml version="1.0" encoding="utf-8"?>
<ds:datastoreItem xmlns:ds="http://schemas.openxmlformats.org/officeDocument/2006/customXml" ds:itemID="{413CAFE6-AAB4-4276-BF12-3AF5764BD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9f1bd2-18f4-4f1a-8beb-b5eaa96d6e9c"/>
    <ds:schemaRef ds:uri="192561df-d11f-4f3c-885a-4efe6fc94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5B529B-E4C4-45B8-9CA2-75E4AD63D939}">
  <ds:schemaRefs>
    <ds:schemaRef ds:uri="http://schemas.microsoft.com/sharepoint/v3/contenttype/forms"/>
  </ds:schemaRefs>
</ds:datastoreItem>
</file>

<file path=customXml/itemProps3.xml><?xml version="1.0" encoding="utf-8"?>
<ds:datastoreItem xmlns:ds="http://schemas.openxmlformats.org/officeDocument/2006/customXml" ds:itemID="{6A69BD0E-B918-4326-8DC1-70455A333EB8}">
  <ds:schemaRefs>
    <ds:schemaRef ds:uri="192561df-d11f-4f3c-885a-4efe6fc94d79"/>
    <ds:schemaRef ds:uri="http://www.w3.org/XML/1998/namespace"/>
    <ds:schemaRef ds:uri="http://purl.org/dc/terms/"/>
    <ds:schemaRef ds:uri="http://purl.org/dc/dcmitype/"/>
    <ds:schemaRef ds:uri="http://purl.org/dc/elements/1.1/"/>
    <ds:schemaRef ds:uri="a09f1bd2-18f4-4f1a-8beb-b5eaa96d6e9c"/>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477</TotalTime>
  <Words>2964</Words>
  <Application>Microsoft Office PowerPoint</Application>
  <PresentationFormat>Widescreen</PresentationFormat>
  <Paragraphs>239</Paragraphs>
  <Slides>33</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Garamond</vt:lpstr>
      <vt:lpstr>Gill Sans Nova</vt:lpstr>
      <vt:lpstr>Organic</vt:lpstr>
      <vt:lpstr>1_Organic</vt:lpstr>
      <vt:lpstr>The Writing Process </vt:lpstr>
      <vt:lpstr>Drafting - Definition</vt:lpstr>
      <vt:lpstr>Drafting – Four Types</vt:lpstr>
      <vt:lpstr>Essay Structure</vt:lpstr>
      <vt:lpstr>The Introduction Paragraph</vt:lpstr>
      <vt:lpstr>The Introduction Paragraph</vt:lpstr>
      <vt:lpstr>The Body Paragraph</vt:lpstr>
      <vt:lpstr>The Conclusion Paragraph</vt:lpstr>
      <vt:lpstr>The Conclusion Paragraph</vt:lpstr>
      <vt:lpstr>How to Draft – The Sketch Outline</vt:lpstr>
      <vt:lpstr>Thesis Statements - Definition</vt:lpstr>
      <vt:lpstr>Thesis Statements – Rules </vt:lpstr>
      <vt:lpstr>The Thesis Equation</vt:lpstr>
      <vt:lpstr>Thesis Example 1</vt:lpstr>
      <vt:lpstr>Thesis Example 1</vt:lpstr>
      <vt:lpstr>Thesis Example 1</vt:lpstr>
      <vt:lpstr>Thesis Example 1</vt:lpstr>
      <vt:lpstr>Thesis Example 1</vt:lpstr>
      <vt:lpstr>Thesis Example 2</vt:lpstr>
      <vt:lpstr>Thesis Example 2</vt:lpstr>
      <vt:lpstr>Thesis Example 2</vt:lpstr>
      <vt:lpstr>Thesis Example 2</vt:lpstr>
      <vt:lpstr>Thesis Example 2</vt:lpstr>
      <vt:lpstr>Topic Sentences - Definition</vt:lpstr>
      <vt:lpstr>Topic Sentences – Rules</vt:lpstr>
      <vt:lpstr>Topic Sentence - Examples</vt:lpstr>
      <vt:lpstr>Secondary Support Part 1</vt:lpstr>
      <vt:lpstr>Secondary Support Part 1 - Examples</vt:lpstr>
      <vt:lpstr>Secondary Support Part 2</vt:lpstr>
      <vt:lpstr>Secondary Support Part 2</vt:lpstr>
      <vt:lpstr>Body Paragraph - Example</vt:lpstr>
      <vt:lpstr>Body Paragraph - Example</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Kelli Mcbride</dc:creator>
  <cp:lastModifiedBy>Kelli Mcbride</cp:lastModifiedBy>
  <cp:revision>9</cp:revision>
  <dcterms:created xsi:type="dcterms:W3CDTF">2022-09-25T16:00:44Z</dcterms:created>
  <dcterms:modified xsi:type="dcterms:W3CDTF">2024-05-24T04:00:38Z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0x01010064FE348F0230734687E711874954EE7D</vt:lpwstr>
  </property>
</Properties>
</file>