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5" r:id="rId7"/>
    <p:sldId id="264" r:id="rId8"/>
    <p:sldId id="266" r:id="rId9"/>
    <p:sldId id="258" r:id="rId10"/>
    <p:sldId id="259" r:id="rId11"/>
    <p:sldId id="260" r:id="rId12"/>
    <p:sldId id="261" r:id="rId13"/>
    <p:sldId id="262" r:id="rId14"/>
    <p:sldId id="263"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a:prstGeom prst="rect">
            <a:avLst/>
          </a:prstGeom>
        </p:spPr>
        <p:txBody>
          <a:bodyPr/>
          <a:lstStyle/>
          <a:p>
            <a:fld id="{CCAAAD30-AD7E-40EB-A3AD-FD0115004E80}" type="datetimeFigureOut">
              <a:rPr lang="en-US" smtClean="0"/>
              <a:t>8/22/2024</a:t>
            </a:fld>
            <a:endParaRPr lang="en-US"/>
          </a:p>
        </p:txBody>
      </p:sp>
      <p:sp>
        <p:nvSpPr>
          <p:cNvPr id="5" name="Footer Placeholder 4"/>
          <p:cNvSpPr>
            <a:spLocks noGrp="1"/>
          </p:cNvSpPr>
          <p:nvPr>
            <p:ph type="ftr" sz="quarter" idx="11"/>
          </p:nvPr>
        </p:nvSpPr>
        <p:spPr>
          <a:xfrm>
            <a:off x="2692397" y="5037663"/>
            <a:ext cx="5214635"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8956900" y="5037663"/>
            <a:ext cx="55116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84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75663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581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16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1021469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333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443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056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388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a:cxnSpLocks/>
          </p:cNvCxnSpPr>
          <p:nvPr/>
        </p:nvCxnSpPr>
        <p:spPr>
          <a:xfrm>
            <a:off x="897621" y="1490287"/>
            <a:ext cx="1039395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97621" y="764019"/>
            <a:ext cx="10393959" cy="569828"/>
          </a:xfrm>
        </p:spPr>
        <p:txBody>
          <a:bodyPr>
            <a:normAutofit/>
          </a:bodyPr>
          <a:lstStyle>
            <a:lvl1pPr algn="l">
              <a:defRPr sz="3200" b="1">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897622" y="1646729"/>
            <a:ext cx="10393960" cy="4447246"/>
          </a:xfrm>
        </p:spPr>
        <p:txBody>
          <a:bodyPr/>
          <a:lstStyle>
            <a:lvl1pPr>
              <a:spcBef>
                <a:spcPts val="0"/>
              </a:spcBef>
              <a:spcAft>
                <a:spcPts val="300"/>
              </a:spcAft>
              <a:defRPr sz="1800">
                <a:latin typeface="Calibri" panose="020F0502020204030204" pitchFamily="34" charset="0"/>
                <a:cs typeface="Calibri" panose="020F0502020204030204" pitchFamily="34" charset="0"/>
              </a:defRPr>
            </a:lvl1pPr>
            <a:lvl2pPr>
              <a:spcBef>
                <a:spcPts val="0"/>
              </a:spcBef>
              <a:spcAft>
                <a:spcPts val="300"/>
              </a:spcAft>
              <a:defRPr sz="1600">
                <a:latin typeface="Calibri" panose="020F0502020204030204" pitchFamily="34" charset="0"/>
                <a:cs typeface="Calibri" panose="020F0502020204030204" pitchFamily="34" charset="0"/>
              </a:defRPr>
            </a:lvl2pPr>
            <a:lvl3pPr>
              <a:spcBef>
                <a:spcPts val="0"/>
              </a:spcBef>
              <a:spcAft>
                <a:spcPts val="300"/>
              </a:spcAft>
              <a:defRPr sz="1400">
                <a:latin typeface="Calibri" panose="020F0502020204030204" pitchFamily="34" charset="0"/>
                <a:cs typeface="Calibri" panose="020F0502020204030204" pitchFamily="34" charset="0"/>
              </a:defRPr>
            </a:lvl3pPr>
            <a:lvl4pPr>
              <a:spcBef>
                <a:spcPts val="0"/>
              </a:spcBef>
              <a:spcAft>
                <a:spcPts val="300"/>
              </a:spcAft>
              <a:defRPr sz="1200">
                <a:latin typeface="Calibri" panose="020F0502020204030204" pitchFamily="34" charset="0"/>
                <a:cs typeface="Calibri" panose="020F0502020204030204" pitchFamily="34" charset="0"/>
              </a:defRPr>
            </a:lvl4pPr>
            <a:lvl5pPr>
              <a:spcBef>
                <a:spcPts val="0"/>
              </a:spcBef>
              <a:spcAft>
                <a:spcPts val="300"/>
              </a:spcAft>
              <a:defRPr sz="1200" i="1">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94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41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60050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8" name="Footer Placeholder 7"/>
          <p:cNvSpPr>
            <a:spLocks noGrp="1"/>
          </p:cNvSpPr>
          <p:nvPr>
            <p:ph type="ftr" sz="quarter" idx="11"/>
          </p:nvPr>
        </p:nvSpPr>
        <p:spPr>
          <a:xfrm>
            <a:off x="1295401" y="5969000"/>
            <a:ext cx="7305900" cy="279400"/>
          </a:xfrm>
          <a:prstGeom prst="rect">
            <a:avLst/>
          </a:prstGeom>
        </p:spPr>
        <p:txBody>
          <a:bodyPr/>
          <a:lstStyle/>
          <a:p>
            <a:endParaRPr lang="en-US"/>
          </a:p>
        </p:txBody>
      </p:sp>
      <p:sp>
        <p:nvSpPr>
          <p:cNvPr id="9" name="Slide Number Placeholder 8"/>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42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4" name="Footer Placeholder 3"/>
          <p:cNvSpPr>
            <a:spLocks noGrp="1"/>
          </p:cNvSpPr>
          <p:nvPr>
            <p:ph type="ftr" sz="quarter" idx="11"/>
          </p:nvPr>
        </p:nvSpPr>
        <p:spPr>
          <a:xfrm>
            <a:off x="1295401" y="5969000"/>
            <a:ext cx="7305900" cy="279400"/>
          </a:xfrm>
          <a:prstGeom prst="rect">
            <a:avLst/>
          </a:prstGeom>
        </p:spPr>
        <p:txBody>
          <a:bodyPr/>
          <a:lstStyle/>
          <a:p>
            <a:endParaRPr lang="en-US"/>
          </a:p>
        </p:txBody>
      </p:sp>
      <p:sp>
        <p:nvSpPr>
          <p:cNvPr id="5" name="Slide Number Placeholder 4"/>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44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3" name="Footer Placeholder 2"/>
          <p:cNvSpPr>
            <a:spLocks noGrp="1"/>
          </p:cNvSpPr>
          <p:nvPr>
            <p:ph type="ftr" sz="quarter" idx="11"/>
          </p:nvPr>
        </p:nvSpPr>
        <p:spPr>
          <a:xfrm>
            <a:off x="1295401" y="5969000"/>
            <a:ext cx="7305900" cy="279400"/>
          </a:xfrm>
          <a:prstGeom prst="rect">
            <a:avLst/>
          </a:prstGeom>
        </p:spPr>
        <p:txBody>
          <a:bodyPr/>
          <a:lstStyle/>
          <a:p>
            <a:endParaRPr lang="en-US"/>
          </a:p>
        </p:txBody>
      </p:sp>
      <p:sp>
        <p:nvSpPr>
          <p:cNvPr id="4" name="Slide Number Placeholder 3"/>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293682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64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8/22/2024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278541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userDrawn="1"/>
        </p:nvGrpSpPr>
        <p:grpSpPr>
          <a:xfrm>
            <a:off x="-15736" y="-8389"/>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36" y="789185"/>
            <a:ext cx="10259736" cy="58660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3123" y="1635853"/>
            <a:ext cx="10259736" cy="4432961"/>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7E3E5D9F-B739-6AFB-6DAD-AF30E7D1E59E}"/>
              </a:ext>
            </a:extLst>
          </p:cNvPr>
          <p:cNvCxnSpPr/>
          <p:nvPr userDrawn="1"/>
        </p:nvCxnSpPr>
        <p:spPr>
          <a:xfrm>
            <a:off x="971536" y="1493240"/>
            <a:ext cx="1025973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71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1"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819B-27DB-C106-7492-74AC12090D5F}"/>
              </a:ext>
            </a:extLst>
          </p:cNvPr>
          <p:cNvSpPr>
            <a:spLocks noGrp="1"/>
          </p:cNvSpPr>
          <p:nvPr>
            <p:ph type="ctrTitle"/>
          </p:nvPr>
        </p:nvSpPr>
        <p:spPr/>
        <p:txBody>
          <a:bodyPr/>
          <a:lstStyle/>
          <a:p>
            <a:r>
              <a:rPr lang="en-US" dirty="0"/>
              <a:t>The Writing Process	</a:t>
            </a:r>
          </a:p>
        </p:txBody>
      </p:sp>
      <p:sp>
        <p:nvSpPr>
          <p:cNvPr id="3" name="Subtitle 2">
            <a:extLst>
              <a:ext uri="{FF2B5EF4-FFF2-40B4-BE49-F238E27FC236}">
                <a16:creationId xmlns:a16="http://schemas.microsoft.com/office/drawing/2014/main" id="{F8029333-E1C5-4E15-BAF6-BCC00E8886BC}"/>
              </a:ext>
            </a:extLst>
          </p:cNvPr>
          <p:cNvSpPr>
            <a:spLocks noGrp="1"/>
          </p:cNvSpPr>
          <p:nvPr>
            <p:ph type="subTitle" idx="1"/>
          </p:nvPr>
        </p:nvSpPr>
        <p:spPr/>
        <p:txBody>
          <a:bodyPr/>
          <a:lstStyle/>
          <a:p>
            <a:r>
              <a:rPr lang="en-US" dirty="0"/>
              <a:t>Step 1: Prewriting</a:t>
            </a:r>
          </a:p>
        </p:txBody>
      </p:sp>
    </p:spTree>
    <p:extLst>
      <p:ext uri="{BB962C8B-B14F-4D97-AF65-F5344CB8AC3E}">
        <p14:creationId xmlns:p14="http://schemas.microsoft.com/office/powerpoint/2010/main" val="136720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38B4-BFA8-C9AB-E338-ED9EB2AA512C}"/>
              </a:ext>
            </a:extLst>
          </p:cNvPr>
          <p:cNvSpPr>
            <a:spLocks noGrp="1"/>
          </p:cNvSpPr>
          <p:nvPr>
            <p:ph type="title"/>
          </p:nvPr>
        </p:nvSpPr>
        <p:spPr/>
        <p:txBody>
          <a:bodyPr>
            <a:normAutofit fontScale="90000"/>
          </a:bodyPr>
          <a:lstStyle/>
          <a:p>
            <a:r>
              <a:rPr lang="en-US" dirty="0"/>
              <a:t>Clustering Example</a:t>
            </a:r>
          </a:p>
        </p:txBody>
      </p:sp>
      <p:pic>
        <p:nvPicPr>
          <p:cNvPr id="11" name="Picture 10">
            <a:extLst>
              <a:ext uri="{FF2B5EF4-FFF2-40B4-BE49-F238E27FC236}">
                <a16:creationId xmlns:a16="http://schemas.microsoft.com/office/drawing/2014/main" id="{C09244DD-86F0-1A1C-5B60-89191A5A1EE1}"/>
              </a:ext>
            </a:extLst>
          </p:cNvPr>
          <p:cNvPicPr>
            <a:picLocks noChangeAspect="1"/>
          </p:cNvPicPr>
          <p:nvPr/>
        </p:nvPicPr>
        <p:blipFill rotWithShape="1">
          <a:blip r:embed="rId2"/>
          <a:srcRect l="20299" t="19943" r="19978" b="15669"/>
          <a:stretch/>
        </p:blipFill>
        <p:spPr bwMode="auto">
          <a:xfrm>
            <a:off x="2479593" y="1529561"/>
            <a:ext cx="7701355" cy="4470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310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7ABE-35F6-0F0D-26B7-6952CF7F7066}"/>
              </a:ext>
            </a:extLst>
          </p:cNvPr>
          <p:cNvSpPr>
            <a:spLocks noGrp="1"/>
          </p:cNvSpPr>
          <p:nvPr>
            <p:ph type="title"/>
          </p:nvPr>
        </p:nvSpPr>
        <p:spPr/>
        <p:txBody>
          <a:bodyPr>
            <a:normAutofit fontScale="90000"/>
          </a:bodyPr>
          <a:lstStyle/>
          <a:p>
            <a:r>
              <a:rPr lang="en-US" dirty="0"/>
              <a:t>6 Journalism Questions</a:t>
            </a:r>
          </a:p>
        </p:txBody>
      </p:sp>
      <p:sp>
        <p:nvSpPr>
          <p:cNvPr id="3" name="Content Placeholder 2">
            <a:extLst>
              <a:ext uri="{FF2B5EF4-FFF2-40B4-BE49-F238E27FC236}">
                <a16:creationId xmlns:a16="http://schemas.microsoft.com/office/drawing/2014/main" id="{B7ED5385-FA2D-1DD2-2CCA-B2ACA8296DBA}"/>
              </a:ext>
            </a:extLst>
          </p:cNvPr>
          <p:cNvSpPr>
            <a:spLocks noGrp="1"/>
          </p:cNvSpPr>
          <p:nvPr>
            <p:ph idx="1"/>
          </p:nvPr>
        </p:nvSpPr>
        <p:spPr>
          <a:xfrm>
            <a:off x="897622" y="1539551"/>
            <a:ext cx="10393960" cy="4665306"/>
          </a:xfrm>
        </p:spPr>
        <p:txBody>
          <a:bodyPr>
            <a:normAutofit fontScale="92500" lnSpcReduction="10000"/>
          </a:bodyPr>
          <a:lstStyle/>
          <a:p>
            <a:r>
              <a:rPr lang="en-US" sz="2400" b="1" dirty="0">
                <a:solidFill>
                  <a:schemeClr val="bg2">
                    <a:lumMod val="50000"/>
                  </a:schemeClr>
                </a:solidFill>
              </a:rPr>
              <a:t>Who, What, Where, When, Why, How: </a:t>
            </a:r>
            <a:r>
              <a:rPr lang="en-US" sz="2400" dirty="0"/>
              <a:t>We can use these questions to interview a topic.</a:t>
            </a:r>
          </a:p>
          <a:p>
            <a:r>
              <a:rPr lang="en-US" sz="2400" dirty="0"/>
              <a:t>Helps identify what you do and don’t know and </a:t>
            </a:r>
            <a:r>
              <a:rPr lang="en-US" sz="2400" b="1" dirty="0">
                <a:solidFill>
                  <a:schemeClr val="bg2">
                    <a:lumMod val="50000"/>
                  </a:schemeClr>
                </a:solidFill>
              </a:rPr>
              <a:t>determine possible audiences </a:t>
            </a:r>
            <a:r>
              <a:rPr lang="en-US" sz="2400" dirty="0"/>
              <a:t>and </a:t>
            </a:r>
            <a:r>
              <a:rPr lang="en-US" sz="2400" b="1" dirty="0">
                <a:solidFill>
                  <a:schemeClr val="bg2">
                    <a:lumMod val="50000"/>
                  </a:schemeClr>
                </a:solidFill>
              </a:rPr>
              <a:t>purposes</a:t>
            </a:r>
            <a:r>
              <a:rPr lang="en-US" sz="2400" dirty="0"/>
              <a:t>.</a:t>
            </a:r>
          </a:p>
          <a:p>
            <a:r>
              <a:rPr lang="en-US" sz="2400" dirty="0"/>
              <a:t>For each of the 6 questions, think of different ways to ask them:</a:t>
            </a:r>
          </a:p>
          <a:p>
            <a:pPr lvl="1"/>
            <a:r>
              <a:rPr lang="en-US" sz="2400" dirty="0"/>
              <a:t>Who is responsible? Who benefits? Who would be interested? Who would have more information?</a:t>
            </a:r>
          </a:p>
          <a:p>
            <a:pPr lvl="1"/>
            <a:r>
              <a:rPr lang="en-US" sz="2400" dirty="0"/>
              <a:t>What is my purpose? What caused this to start? What ended the issue?</a:t>
            </a:r>
          </a:p>
          <a:p>
            <a:pPr lvl="1"/>
            <a:r>
              <a:rPr lang="en-US" sz="2400" dirty="0"/>
              <a:t>Where did the problem start? Where can I find more information? Where did the money end up?</a:t>
            </a:r>
          </a:p>
          <a:p>
            <a:pPr lvl="1"/>
            <a:r>
              <a:rPr lang="en-US" sz="2400" dirty="0"/>
              <a:t>When did this start? When did authorities find out? When will this need to finish?</a:t>
            </a:r>
          </a:p>
          <a:p>
            <a:pPr lvl="1"/>
            <a:r>
              <a:rPr lang="en-US" sz="2400" dirty="0"/>
              <a:t>Why should people care? Why did those in power not stop this? Why did people go along?</a:t>
            </a:r>
          </a:p>
          <a:p>
            <a:pPr lvl="1"/>
            <a:r>
              <a:rPr lang="en-US" sz="2400" dirty="0"/>
              <a:t>How can this problem be solved? How could people have changed their behavior.</a:t>
            </a:r>
          </a:p>
        </p:txBody>
      </p:sp>
    </p:spTree>
    <p:extLst>
      <p:ext uri="{BB962C8B-B14F-4D97-AF65-F5344CB8AC3E}">
        <p14:creationId xmlns:p14="http://schemas.microsoft.com/office/powerpoint/2010/main" val="380713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DC2B-3E3A-6A7D-0FAE-B303339D2463}"/>
              </a:ext>
            </a:extLst>
          </p:cNvPr>
          <p:cNvSpPr>
            <a:spLocks noGrp="1"/>
          </p:cNvSpPr>
          <p:nvPr>
            <p:ph type="title"/>
          </p:nvPr>
        </p:nvSpPr>
        <p:spPr/>
        <p:txBody>
          <a:bodyPr>
            <a:normAutofit fontScale="90000"/>
          </a:bodyPr>
          <a:lstStyle/>
          <a:p>
            <a:r>
              <a:rPr lang="en-US" dirty="0"/>
              <a:t>Final Thoughts</a:t>
            </a:r>
          </a:p>
        </p:txBody>
      </p:sp>
      <p:sp>
        <p:nvSpPr>
          <p:cNvPr id="3" name="Content Placeholder 2">
            <a:extLst>
              <a:ext uri="{FF2B5EF4-FFF2-40B4-BE49-F238E27FC236}">
                <a16:creationId xmlns:a16="http://schemas.microsoft.com/office/drawing/2014/main" id="{A156EB0B-386C-AE84-CE13-A2079206CF7C}"/>
              </a:ext>
            </a:extLst>
          </p:cNvPr>
          <p:cNvSpPr>
            <a:spLocks noGrp="1"/>
          </p:cNvSpPr>
          <p:nvPr>
            <p:ph idx="1"/>
          </p:nvPr>
        </p:nvSpPr>
        <p:spPr/>
        <p:txBody>
          <a:bodyPr/>
          <a:lstStyle/>
          <a:p>
            <a:r>
              <a:rPr lang="en-US" sz="2400" dirty="0"/>
              <a:t>Prewriting may seem inconsequential, but it is an important step in helping writers craft their essay.</a:t>
            </a:r>
          </a:p>
          <a:p>
            <a:r>
              <a:rPr lang="en-US" sz="2400" dirty="0"/>
              <a:t>Skipping this step of the writing process can lead to problems down the line, such as:</a:t>
            </a:r>
          </a:p>
          <a:p>
            <a:pPr lvl="1"/>
            <a:r>
              <a:rPr lang="en-US" sz="2400" dirty="0"/>
              <a:t>Running out of ideas to write about and realizing that your topic isn’t suited for the assignment.</a:t>
            </a:r>
          </a:p>
          <a:p>
            <a:pPr lvl="1"/>
            <a:r>
              <a:rPr lang="en-US" sz="2400" dirty="0"/>
              <a:t>Inconsistent focus because you are not sure what you are writing about and have too many ideas floating around.</a:t>
            </a:r>
          </a:p>
          <a:p>
            <a:pPr lvl="1"/>
            <a:r>
              <a:rPr lang="en-US" sz="2400" dirty="0"/>
              <a:t>Trite or boring ideas because you chose the easiest that came to mind instead </a:t>
            </a:r>
            <a:r>
              <a:rPr lang="en-US" sz="2400"/>
              <a:t>of delving deeper into the idea.</a:t>
            </a:r>
            <a:endParaRPr lang="en-US" sz="2400" dirty="0"/>
          </a:p>
        </p:txBody>
      </p:sp>
    </p:spTree>
    <p:extLst>
      <p:ext uri="{BB962C8B-B14F-4D97-AF65-F5344CB8AC3E}">
        <p14:creationId xmlns:p14="http://schemas.microsoft.com/office/powerpoint/2010/main" val="70738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139B-1BCA-348E-75A6-1732F728239E}"/>
              </a:ext>
            </a:extLst>
          </p:cNvPr>
          <p:cNvSpPr>
            <a:spLocks noGrp="1"/>
          </p:cNvSpPr>
          <p:nvPr>
            <p:ph type="title"/>
          </p:nvPr>
        </p:nvSpPr>
        <p:spPr/>
        <p:txBody>
          <a:bodyPr>
            <a:normAutofit fontScale="90000"/>
          </a:bodyPr>
          <a:lstStyle/>
          <a:p>
            <a:r>
              <a:rPr lang="en-US" dirty="0"/>
              <a:t>What Is an Academic Essay?</a:t>
            </a:r>
          </a:p>
        </p:txBody>
      </p:sp>
      <p:sp>
        <p:nvSpPr>
          <p:cNvPr id="3" name="Content Placeholder 2">
            <a:extLst>
              <a:ext uri="{FF2B5EF4-FFF2-40B4-BE49-F238E27FC236}">
                <a16:creationId xmlns:a16="http://schemas.microsoft.com/office/drawing/2014/main" id="{CE6FAD5A-7CA0-3A10-57F8-6270890061BA}"/>
              </a:ext>
            </a:extLst>
          </p:cNvPr>
          <p:cNvSpPr>
            <a:spLocks noGrp="1"/>
          </p:cNvSpPr>
          <p:nvPr>
            <p:ph idx="1"/>
          </p:nvPr>
        </p:nvSpPr>
        <p:spPr/>
        <p:txBody>
          <a:bodyPr>
            <a:normAutofit lnSpcReduction="10000"/>
          </a:bodyPr>
          <a:lstStyle/>
          <a:p>
            <a:r>
              <a:rPr lang="en-US" sz="2400" dirty="0"/>
              <a:t>The </a:t>
            </a:r>
            <a:r>
              <a:rPr lang="en-US" sz="2400" b="1" dirty="0">
                <a:solidFill>
                  <a:schemeClr val="bg2">
                    <a:lumMod val="50000"/>
                  </a:schemeClr>
                </a:solidFill>
              </a:rPr>
              <a:t>purpose</a:t>
            </a:r>
            <a:r>
              <a:rPr lang="en-US" sz="2400" dirty="0"/>
              <a:t> of the academic essay is to </a:t>
            </a:r>
            <a:r>
              <a:rPr lang="en-US" sz="2400" b="1" dirty="0">
                <a:solidFill>
                  <a:schemeClr val="bg2">
                    <a:lumMod val="50000"/>
                  </a:schemeClr>
                </a:solidFill>
              </a:rPr>
              <a:t>communicate</a:t>
            </a:r>
            <a:r>
              <a:rPr lang="en-US" sz="2400" dirty="0"/>
              <a:t> your researched and </a:t>
            </a:r>
            <a:r>
              <a:rPr lang="en-US" sz="2400" b="1" dirty="0">
                <a:solidFill>
                  <a:schemeClr val="bg2">
                    <a:lumMod val="50000"/>
                  </a:schemeClr>
                </a:solidFill>
              </a:rPr>
              <a:t>objective</a:t>
            </a:r>
            <a:r>
              <a:rPr lang="en-US" sz="2400" dirty="0"/>
              <a:t> views of a topic </a:t>
            </a:r>
            <a:r>
              <a:rPr lang="en-US" sz="2400" b="1" dirty="0">
                <a:solidFill>
                  <a:schemeClr val="bg2">
                    <a:lumMod val="50000"/>
                  </a:schemeClr>
                </a:solidFill>
              </a:rPr>
              <a:t>to a specific audience</a:t>
            </a:r>
            <a:r>
              <a:rPr lang="en-US" sz="2400" dirty="0"/>
              <a:t>. It has the following features:</a:t>
            </a:r>
          </a:p>
          <a:p>
            <a:pPr lvl="1"/>
            <a:r>
              <a:rPr lang="en-US" sz="2400" dirty="0"/>
              <a:t>A group of </a:t>
            </a:r>
            <a:r>
              <a:rPr lang="en-US" sz="2400" b="1" dirty="0">
                <a:solidFill>
                  <a:schemeClr val="bg2">
                    <a:lumMod val="50000"/>
                  </a:schemeClr>
                </a:solidFill>
              </a:rPr>
              <a:t>paragraphs</a:t>
            </a:r>
            <a:r>
              <a:rPr lang="en-US" sz="2400" dirty="0"/>
              <a:t> organized into </a:t>
            </a:r>
            <a:r>
              <a:rPr lang="en-US" sz="2400" b="1" dirty="0">
                <a:solidFill>
                  <a:schemeClr val="bg2">
                    <a:lumMod val="50000"/>
                  </a:schemeClr>
                </a:solidFill>
              </a:rPr>
              <a:t>three sections</a:t>
            </a:r>
            <a:r>
              <a:rPr lang="en-US" sz="2400" dirty="0"/>
              <a:t>: the introduction, the body, and the conclusion</a:t>
            </a:r>
          </a:p>
          <a:p>
            <a:pPr lvl="1"/>
            <a:r>
              <a:rPr lang="en-US" sz="2400" dirty="0"/>
              <a:t>A </a:t>
            </a:r>
            <a:r>
              <a:rPr lang="en-US" sz="2400" b="1" dirty="0">
                <a:solidFill>
                  <a:schemeClr val="bg2">
                    <a:lumMod val="50000"/>
                  </a:schemeClr>
                </a:solidFill>
              </a:rPr>
              <a:t>thesis statement </a:t>
            </a:r>
            <a:r>
              <a:rPr lang="en-US" sz="2400" dirty="0"/>
              <a:t>that communicates the writer’s message to a specified audience</a:t>
            </a:r>
          </a:p>
          <a:p>
            <a:pPr lvl="1"/>
            <a:r>
              <a:rPr lang="en-US" sz="2400" dirty="0"/>
              <a:t>Formal, academic </a:t>
            </a:r>
            <a:r>
              <a:rPr lang="en-US" sz="2400" b="1" dirty="0">
                <a:solidFill>
                  <a:schemeClr val="bg2">
                    <a:lumMod val="50000"/>
                  </a:schemeClr>
                </a:solidFill>
              </a:rPr>
              <a:t>style</a:t>
            </a:r>
          </a:p>
          <a:p>
            <a:pPr lvl="1"/>
            <a:r>
              <a:rPr lang="en-US" sz="2400" dirty="0"/>
              <a:t>Third-Person, Objective </a:t>
            </a:r>
            <a:r>
              <a:rPr lang="en-US" sz="2400" b="1" dirty="0">
                <a:solidFill>
                  <a:schemeClr val="bg2">
                    <a:lumMod val="50000"/>
                  </a:schemeClr>
                </a:solidFill>
              </a:rPr>
              <a:t>Point-of-View</a:t>
            </a:r>
            <a:r>
              <a:rPr lang="en-US" sz="2400" dirty="0"/>
              <a:t> (POV)</a:t>
            </a:r>
          </a:p>
          <a:p>
            <a:pPr lvl="1"/>
            <a:r>
              <a:rPr lang="en-US" sz="2400" dirty="0"/>
              <a:t>Sound </a:t>
            </a:r>
            <a:r>
              <a:rPr lang="en-US" sz="2400" b="1" dirty="0">
                <a:solidFill>
                  <a:schemeClr val="bg2">
                    <a:lumMod val="50000"/>
                  </a:schemeClr>
                </a:solidFill>
              </a:rPr>
              <a:t>Critical thinking and logic</a:t>
            </a:r>
          </a:p>
          <a:p>
            <a:pPr lvl="1"/>
            <a:r>
              <a:rPr lang="en-US" sz="2400" b="1" dirty="0">
                <a:solidFill>
                  <a:schemeClr val="bg2">
                    <a:lumMod val="50000"/>
                  </a:schemeClr>
                </a:solidFill>
              </a:rPr>
              <a:t>Polished final draft </a:t>
            </a:r>
            <a:r>
              <a:rPr lang="en-US" sz="2400" dirty="0"/>
              <a:t>reflecting revision, editing, and proofreading</a:t>
            </a:r>
          </a:p>
          <a:p>
            <a:pPr lvl="1"/>
            <a:r>
              <a:rPr lang="en-US" sz="2400" dirty="0"/>
              <a:t>A</a:t>
            </a:r>
            <a:r>
              <a:rPr lang="en-US" sz="2400" b="1" dirty="0">
                <a:solidFill>
                  <a:schemeClr val="bg2">
                    <a:lumMod val="50000"/>
                  </a:schemeClr>
                </a:solidFill>
              </a:rPr>
              <a:t> balance </a:t>
            </a:r>
            <a:r>
              <a:rPr lang="en-US" sz="2400" dirty="0"/>
              <a:t>of rhetoric using the Rhetorical Triangle to conceptualize the relationship of the text, the author, and the audience.</a:t>
            </a:r>
          </a:p>
        </p:txBody>
      </p:sp>
    </p:spTree>
    <p:extLst>
      <p:ext uri="{BB962C8B-B14F-4D97-AF65-F5344CB8AC3E}">
        <p14:creationId xmlns:p14="http://schemas.microsoft.com/office/powerpoint/2010/main" val="47357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139B-1BCA-348E-75A6-1732F728239E}"/>
              </a:ext>
            </a:extLst>
          </p:cNvPr>
          <p:cNvSpPr>
            <a:spLocks noGrp="1"/>
          </p:cNvSpPr>
          <p:nvPr>
            <p:ph type="title"/>
          </p:nvPr>
        </p:nvSpPr>
        <p:spPr/>
        <p:txBody>
          <a:bodyPr>
            <a:normAutofit fontScale="90000"/>
          </a:bodyPr>
          <a:lstStyle/>
          <a:p>
            <a:r>
              <a:rPr lang="en-US" dirty="0"/>
              <a:t>What Is the Writing Process?</a:t>
            </a:r>
          </a:p>
        </p:txBody>
      </p:sp>
      <p:sp>
        <p:nvSpPr>
          <p:cNvPr id="3" name="Content Placeholder 2">
            <a:extLst>
              <a:ext uri="{FF2B5EF4-FFF2-40B4-BE49-F238E27FC236}">
                <a16:creationId xmlns:a16="http://schemas.microsoft.com/office/drawing/2014/main" id="{CE6FAD5A-7CA0-3A10-57F8-6270890061BA}"/>
              </a:ext>
            </a:extLst>
          </p:cNvPr>
          <p:cNvSpPr>
            <a:spLocks noGrp="1"/>
          </p:cNvSpPr>
          <p:nvPr>
            <p:ph idx="1"/>
          </p:nvPr>
        </p:nvSpPr>
        <p:spPr/>
        <p:txBody>
          <a:bodyPr>
            <a:normAutofit/>
          </a:bodyPr>
          <a:lstStyle/>
          <a:p>
            <a:pPr marL="0" marR="0" lvl="0" indent="0" algn="l" defTabSz="457200" rtl="0" eaLnBrk="1" fontAlgn="auto" latinLnBrk="0" hangingPunct="1">
              <a:lnSpc>
                <a:spcPct val="100000"/>
              </a:lnSpc>
              <a:spcBef>
                <a:spcPct val="20000"/>
              </a:spcBef>
              <a:spcAft>
                <a:spcPts val="600"/>
              </a:spcAft>
              <a:buClr>
                <a:srgbClr val="072B62"/>
              </a:buClr>
              <a:buSzPct val="115000"/>
              <a:buFont typeface="Arial"/>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Though the steps below are linear, </a:t>
            </a:r>
            <a:r>
              <a:rPr kumimoji="0" lang="en-US" sz="2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writing is recursive</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so you can revisit any of the stages in the process of completing the assignment.</a:t>
            </a:r>
          </a:p>
          <a:p>
            <a:pPr marL="285750" marR="0" lvl="0" indent="-285750" algn="l" defTabSz="457200" rtl="0" eaLnBrk="1" fontAlgn="auto" latinLnBrk="0" hangingPunct="1">
              <a:lnSpc>
                <a:spcPct val="100000"/>
              </a:lnSpc>
              <a:spcBef>
                <a:spcPct val="20000"/>
              </a:spcBef>
              <a:spcAft>
                <a:spcPts val="600"/>
              </a:spcAft>
              <a:buClr>
                <a:srgbClr val="072B62"/>
              </a:buClr>
              <a:buSzPct val="115000"/>
              <a:buFont typeface="Arial"/>
              <a:buChar char="•"/>
              <a:tabLst/>
              <a:defRPr/>
            </a:pPr>
            <a:r>
              <a:rPr kumimoji="0" lang="en-US" sz="2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Prewriting: </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Finding and exploring ideas (can occur at any stage)</a:t>
            </a:r>
          </a:p>
          <a:p>
            <a:pPr marL="285750" marR="0" lvl="0" indent="-285750" algn="l" defTabSz="457200" rtl="0" eaLnBrk="1" fontAlgn="auto" latinLnBrk="0" hangingPunct="1">
              <a:lnSpc>
                <a:spcPct val="100000"/>
              </a:lnSpc>
              <a:spcBef>
                <a:spcPct val="20000"/>
              </a:spcBef>
              <a:spcAft>
                <a:spcPts val="600"/>
              </a:spcAft>
              <a:buClr>
                <a:srgbClr val="072B62"/>
              </a:buClr>
              <a:buSzPct val="115000"/>
              <a:buFont typeface="Arial"/>
              <a:buChar char="•"/>
              <a:tabLst/>
              <a:defRPr/>
            </a:pPr>
            <a:r>
              <a:rPr kumimoji="0" lang="en-US" sz="2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Drafting: </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Putting the essay together</a:t>
            </a:r>
          </a:p>
          <a:p>
            <a:pPr marL="285750" marR="0" lvl="0" indent="-285750" algn="l" defTabSz="457200" rtl="0" eaLnBrk="1" fontAlgn="auto" latinLnBrk="0" hangingPunct="1">
              <a:lnSpc>
                <a:spcPct val="100000"/>
              </a:lnSpc>
              <a:spcBef>
                <a:spcPct val="20000"/>
              </a:spcBef>
              <a:spcAft>
                <a:spcPts val="600"/>
              </a:spcAft>
              <a:buClr>
                <a:srgbClr val="072B62"/>
              </a:buClr>
              <a:buSzPct val="115000"/>
              <a:buFont typeface="Arial"/>
              <a:buChar char="•"/>
              <a:tabLst/>
              <a:defRPr/>
            </a:pPr>
            <a:r>
              <a:rPr kumimoji="0" lang="en-US" sz="2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Revision:</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Reconsidering content of essay draft</a:t>
            </a:r>
          </a:p>
          <a:p>
            <a:pPr marL="285750" marR="0" lvl="0" indent="-285750" algn="l" defTabSz="457200" rtl="0" eaLnBrk="1" fontAlgn="auto" latinLnBrk="0" hangingPunct="1">
              <a:lnSpc>
                <a:spcPct val="100000"/>
              </a:lnSpc>
              <a:spcBef>
                <a:spcPct val="20000"/>
              </a:spcBef>
              <a:spcAft>
                <a:spcPts val="600"/>
              </a:spcAft>
              <a:buClr>
                <a:srgbClr val="072B62"/>
              </a:buClr>
              <a:buSzPct val="115000"/>
              <a:buFont typeface="Arial"/>
              <a:buChar char="•"/>
              <a:tabLst/>
              <a:defRPr/>
            </a:pPr>
            <a:r>
              <a:rPr kumimoji="0" lang="en-US" sz="2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Editing: </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Checking draft for grammar, mechanics, and documentation errors; making sure you have completed all of the assignment requirements</a:t>
            </a:r>
          </a:p>
          <a:p>
            <a:pPr marL="285750" marR="0" lvl="0" indent="-285750" algn="l" defTabSz="457200" rtl="0" eaLnBrk="1" fontAlgn="auto" latinLnBrk="0" hangingPunct="1">
              <a:lnSpc>
                <a:spcPct val="100000"/>
              </a:lnSpc>
              <a:spcBef>
                <a:spcPct val="20000"/>
              </a:spcBef>
              <a:spcAft>
                <a:spcPts val="600"/>
              </a:spcAft>
              <a:buClr>
                <a:srgbClr val="072B62"/>
              </a:buClr>
              <a:buSzPct val="115000"/>
              <a:buFont typeface="Arial"/>
              <a:buChar char="•"/>
              <a:tabLst/>
              <a:defRPr/>
            </a:pPr>
            <a:r>
              <a:rPr lang="en-US" sz="2400" b="1" dirty="0">
                <a:solidFill>
                  <a:schemeClr val="bg2">
                    <a:lumMod val="50000"/>
                  </a:schemeClr>
                </a:solidFill>
                <a:latin typeface="Calibri" panose="020F0502020204030204"/>
                <a:cs typeface="+mn-cs"/>
              </a:rPr>
              <a:t>Proofreading: </a:t>
            </a:r>
            <a:r>
              <a:rPr lang="en-US" sz="2400" dirty="0">
                <a:solidFill>
                  <a:prstClr val="black">
                    <a:lumMod val="85000"/>
                    <a:lumOff val="15000"/>
                  </a:prstClr>
                </a:solidFill>
                <a:latin typeface="Calibri" panose="020F0502020204030204"/>
                <a:cs typeface="+mn-cs"/>
              </a:rPr>
              <a:t>Polish the essay and look for minor/stray errors before submitting the paper by the deadline</a:t>
            </a:r>
            <a:endPar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748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139B-1BCA-348E-75A6-1732F728239E}"/>
              </a:ext>
            </a:extLst>
          </p:cNvPr>
          <p:cNvSpPr>
            <a:spLocks noGrp="1"/>
          </p:cNvSpPr>
          <p:nvPr>
            <p:ph type="title"/>
          </p:nvPr>
        </p:nvSpPr>
        <p:spPr/>
        <p:txBody>
          <a:bodyPr>
            <a:normAutofit fontScale="90000"/>
          </a:bodyPr>
          <a:lstStyle/>
          <a:p>
            <a:r>
              <a:rPr lang="en-US" dirty="0"/>
              <a:t>Definition and Purpose</a:t>
            </a:r>
          </a:p>
        </p:txBody>
      </p:sp>
      <p:sp>
        <p:nvSpPr>
          <p:cNvPr id="3" name="Content Placeholder 2">
            <a:extLst>
              <a:ext uri="{FF2B5EF4-FFF2-40B4-BE49-F238E27FC236}">
                <a16:creationId xmlns:a16="http://schemas.microsoft.com/office/drawing/2014/main" id="{CE6FAD5A-7CA0-3A10-57F8-6270890061BA}"/>
              </a:ext>
            </a:extLst>
          </p:cNvPr>
          <p:cNvSpPr>
            <a:spLocks noGrp="1"/>
          </p:cNvSpPr>
          <p:nvPr>
            <p:ph idx="1"/>
          </p:nvPr>
        </p:nvSpPr>
        <p:spPr/>
        <p:txBody>
          <a:bodyPr>
            <a:noAutofit/>
          </a:bodyPr>
          <a:lstStyle/>
          <a:p>
            <a:r>
              <a:rPr lang="en-US" sz="2400" dirty="0"/>
              <a:t>Prewriting, also called </a:t>
            </a:r>
            <a:r>
              <a:rPr lang="en-US" sz="2400" b="1" dirty="0">
                <a:solidFill>
                  <a:schemeClr val="bg2">
                    <a:lumMod val="50000"/>
                  </a:schemeClr>
                </a:solidFill>
              </a:rPr>
              <a:t>invention or discovery, generates and explores ideas </a:t>
            </a:r>
            <a:r>
              <a:rPr lang="en-US" sz="2400" dirty="0"/>
              <a:t>and </a:t>
            </a:r>
            <a:r>
              <a:rPr lang="en-US" sz="2400" b="1" dirty="0">
                <a:solidFill>
                  <a:schemeClr val="bg2">
                    <a:lumMod val="50000"/>
                  </a:schemeClr>
                </a:solidFill>
              </a:rPr>
              <a:t>fleshes out topics </a:t>
            </a:r>
            <a:r>
              <a:rPr lang="en-US" sz="2400" dirty="0"/>
              <a:t>and thoughts without filters.</a:t>
            </a:r>
          </a:p>
          <a:p>
            <a:r>
              <a:rPr lang="en-US" sz="2400" dirty="0"/>
              <a:t>This step helps </a:t>
            </a:r>
            <a:r>
              <a:rPr lang="en-US" sz="2400" b="1" dirty="0">
                <a:solidFill>
                  <a:schemeClr val="bg2">
                    <a:lumMod val="50000"/>
                  </a:schemeClr>
                </a:solidFill>
              </a:rPr>
              <a:t>clear the author’s brain</a:t>
            </a:r>
            <a:r>
              <a:rPr lang="en-US" sz="2400" dirty="0"/>
              <a:t>; allows the author to </a:t>
            </a:r>
            <a:r>
              <a:rPr lang="en-US" sz="2400" b="1" dirty="0">
                <a:solidFill>
                  <a:schemeClr val="bg2">
                    <a:lumMod val="50000"/>
                  </a:schemeClr>
                </a:solidFill>
              </a:rPr>
              <a:t>get down on paper </a:t>
            </a:r>
            <a:r>
              <a:rPr lang="en-US" sz="2400" dirty="0"/>
              <a:t>everything he knows about a subject; and enables the author to </a:t>
            </a:r>
            <a:r>
              <a:rPr lang="en-US" sz="2400" b="1" dirty="0">
                <a:solidFill>
                  <a:schemeClr val="bg2">
                    <a:lumMod val="50000"/>
                  </a:schemeClr>
                </a:solidFill>
              </a:rPr>
              <a:t>begin organizing</a:t>
            </a:r>
            <a:r>
              <a:rPr lang="en-US" sz="2400" dirty="0"/>
              <a:t> information</a:t>
            </a:r>
          </a:p>
          <a:p>
            <a:r>
              <a:rPr lang="en-US" sz="2400" b="1" dirty="0">
                <a:solidFill>
                  <a:schemeClr val="bg2">
                    <a:lumMod val="50000"/>
                  </a:schemeClr>
                </a:solidFill>
              </a:rPr>
              <a:t>Choosing</a:t>
            </a:r>
            <a:r>
              <a:rPr lang="en-US" sz="2400" dirty="0"/>
              <a:t> a particular prewriting technique </a:t>
            </a:r>
            <a:r>
              <a:rPr lang="en-US" sz="2400" b="1" dirty="0">
                <a:solidFill>
                  <a:schemeClr val="bg2">
                    <a:lumMod val="50000"/>
                  </a:schemeClr>
                </a:solidFill>
              </a:rPr>
              <a:t>depends</a:t>
            </a:r>
            <a:r>
              <a:rPr lang="en-US" sz="2400" dirty="0"/>
              <a:t> on the author and the purpose. Some techniques lend themselves to more detailed information. </a:t>
            </a:r>
          </a:p>
          <a:p>
            <a:r>
              <a:rPr lang="en-US" sz="2400" dirty="0"/>
              <a:t>Prewriting is </a:t>
            </a:r>
            <a:r>
              <a:rPr lang="en-US" sz="2400" b="1" dirty="0">
                <a:solidFill>
                  <a:schemeClr val="bg2">
                    <a:lumMod val="50000"/>
                  </a:schemeClr>
                </a:solidFill>
              </a:rPr>
              <a:t>helpful at several points </a:t>
            </a:r>
            <a:r>
              <a:rPr lang="en-US" sz="2400" dirty="0"/>
              <a:t>in the writing process. For example, you can use it to respond to an assignment, find and then narrow a topic, and identify supporting ideas for a narrowed topic.</a:t>
            </a:r>
          </a:p>
        </p:txBody>
      </p:sp>
    </p:spTree>
    <p:extLst>
      <p:ext uri="{BB962C8B-B14F-4D97-AF65-F5344CB8AC3E}">
        <p14:creationId xmlns:p14="http://schemas.microsoft.com/office/powerpoint/2010/main" val="233150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139B-1BCA-348E-75A6-1732F728239E}"/>
              </a:ext>
            </a:extLst>
          </p:cNvPr>
          <p:cNvSpPr>
            <a:spLocks noGrp="1"/>
          </p:cNvSpPr>
          <p:nvPr>
            <p:ph type="title"/>
          </p:nvPr>
        </p:nvSpPr>
        <p:spPr/>
        <p:txBody>
          <a:bodyPr>
            <a:normAutofit fontScale="90000"/>
          </a:bodyPr>
          <a:lstStyle/>
          <a:p>
            <a:r>
              <a:rPr lang="en-US" dirty="0"/>
              <a:t>Prewriting Types</a:t>
            </a:r>
          </a:p>
        </p:txBody>
      </p:sp>
      <p:sp>
        <p:nvSpPr>
          <p:cNvPr id="3" name="Content Placeholder 2">
            <a:extLst>
              <a:ext uri="{FF2B5EF4-FFF2-40B4-BE49-F238E27FC236}">
                <a16:creationId xmlns:a16="http://schemas.microsoft.com/office/drawing/2014/main" id="{CE6FAD5A-7CA0-3A10-57F8-6270890061BA}"/>
              </a:ext>
            </a:extLst>
          </p:cNvPr>
          <p:cNvSpPr>
            <a:spLocks noGrp="1"/>
          </p:cNvSpPr>
          <p:nvPr>
            <p:ph idx="1"/>
          </p:nvPr>
        </p:nvSpPr>
        <p:spPr/>
        <p:txBody>
          <a:bodyPr>
            <a:normAutofit/>
          </a:bodyPr>
          <a:lstStyle/>
          <a:p>
            <a:r>
              <a:rPr lang="en-US" sz="2400" dirty="0"/>
              <a:t>The </a:t>
            </a:r>
            <a:r>
              <a:rPr lang="en-US" sz="2400" b="1" dirty="0">
                <a:solidFill>
                  <a:schemeClr val="bg2">
                    <a:lumMod val="50000"/>
                  </a:schemeClr>
                </a:solidFill>
              </a:rPr>
              <a:t>most common prewriting techniques </a:t>
            </a:r>
            <a:r>
              <a:rPr lang="en-US" sz="2400" dirty="0"/>
              <a:t>are:</a:t>
            </a:r>
          </a:p>
          <a:p>
            <a:pPr lvl="1"/>
            <a:r>
              <a:rPr lang="en-US" sz="2400" dirty="0"/>
              <a:t>Brainstorming</a:t>
            </a:r>
          </a:p>
          <a:p>
            <a:pPr lvl="1"/>
            <a:r>
              <a:rPr lang="en-US" sz="2400" dirty="0"/>
              <a:t>Freewriting</a:t>
            </a:r>
          </a:p>
          <a:p>
            <a:pPr lvl="1"/>
            <a:r>
              <a:rPr lang="en-US" sz="2400" dirty="0"/>
              <a:t>Clustering</a:t>
            </a:r>
          </a:p>
          <a:p>
            <a:pPr lvl="1"/>
            <a:r>
              <a:rPr lang="en-US" sz="2400" dirty="0"/>
              <a:t>6 Journalism Questions</a:t>
            </a:r>
          </a:p>
          <a:p>
            <a:r>
              <a:rPr lang="en-US" sz="2400" dirty="0"/>
              <a:t>During prewriting, </a:t>
            </a:r>
            <a:r>
              <a:rPr lang="en-US" sz="2400" b="1" dirty="0">
                <a:solidFill>
                  <a:schemeClr val="bg2">
                    <a:lumMod val="50000"/>
                  </a:schemeClr>
                </a:solidFill>
              </a:rPr>
              <a:t>writers must not worry </a:t>
            </a:r>
            <a:r>
              <a:rPr lang="en-US" sz="2400" dirty="0"/>
              <a:t>about grammar, mechanics, spelling, or coherence. </a:t>
            </a:r>
          </a:p>
          <a:p>
            <a:r>
              <a:rPr lang="en-US" sz="2400" dirty="0"/>
              <a:t>The </a:t>
            </a:r>
            <a:r>
              <a:rPr lang="en-US" sz="2400" b="1" dirty="0">
                <a:solidFill>
                  <a:schemeClr val="bg2">
                    <a:lumMod val="50000"/>
                  </a:schemeClr>
                </a:solidFill>
              </a:rPr>
              <a:t>purpose</a:t>
            </a:r>
            <a:r>
              <a:rPr lang="en-US" sz="2400" dirty="0"/>
              <a:t> is to get down as many ideas as possible.</a:t>
            </a:r>
          </a:p>
        </p:txBody>
      </p:sp>
    </p:spTree>
    <p:extLst>
      <p:ext uri="{BB962C8B-B14F-4D97-AF65-F5344CB8AC3E}">
        <p14:creationId xmlns:p14="http://schemas.microsoft.com/office/powerpoint/2010/main" val="404110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14C0-19F7-7031-8B57-6BB8FA92D6CD}"/>
              </a:ext>
            </a:extLst>
          </p:cNvPr>
          <p:cNvSpPr>
            <a:spLocks noGrp="1"/>
          </p:cNvSpPr>
          <p:nvPr>
            <p:ph type="title"/>
          </p:nvPr>
        </p:nvSpPr>
        <p:spPr/>
        <p:txBody>
          <a:bodyPr>
            <a:normAutofit fontScale="90000"/>
          </a:bodyPr>
          <a:lstStyle/>
          <a:p>
            <a:r>
              <a:rPr lang="en-US" dirty="0"/>
              <a:t>Brainstorming</a:t>
            </a:r>
          </a:p>
        </p:txBody>
      </p:sp>
      <p:sp>
        <p:nvSpPr>
          <p:cNvPr id="3" name="Content Placeholder 2">
            <a:extLst>
              <a:ext uri="{FF2B5EF4-FFF2-40B4-BE49-F238E27FC236}">
                <a16:creationId xmlns:a16="http://schemas.microsoft.com/office/drawing/2014/main" id="{22D00093-CF58-540A-C5C4-94D6238D6E92}"/>
              </a:ext>
            </a:extLst>
          </p:cNvPr>
          <p:cNvSpPr>
            <a:spLocks noGrp="1"/>
          </p:cNvSpPr>
          <p:nvPr>
            <p:ph idx="1"/>
          </p:nvPr>
        </p:nvSpPr>
        <p:spPr/>
        <p:txBody>
          <a:bodyPr/>
          <a:lstStyle/>
          <a:p>
            <a:r>
              <a:rPr lang="en-US" sz="2400" dirty="0"/>
              <a:t>Brainstorming is also called </a:t>
            </a:r>
            <a:r>
              <a:rPr lang="en-US" sz="2400" b="1" dirty="0">
                <a:solidFill>
                  <a:schemeClr val="bg2">
                    <a:lumMod val="50000"/>
                  </a:schemeClr>
                </a:solidFill>
              </a:rPr>
              <a:t>listing</a:t>
            </a:r>
            <a:r>
              <a:rPr lang="en-US" sz="2400" dirty="0"/>
              <a:t>.</a:t>
            </a:r>
          </a:p>
          <a:p>
            <a:r>
              <a:rPr lang="en-US" sz="2400" dirty="0"/>
              <a:t>Brainstorming involves listing as many ideas as one can in </a:t>
            </a:r>
            <a:r>
              <a:rPr lang="en-US" sz="2400" b="1" dirty="0">
                <a:solidFill>
                  <a:schemeClr val="bg2">
                    <a:lumMod val="50000"/>
                  </a:schemeClr>
                </a:solidFill>
              </a:rPr>
              <a:t>five minutes</a:t>
            </a:r>
            <a:r>
              <a:rPr lang="en-US" sz="2400" dirty="0"/>
              <a:t>.</a:t>
            </a:r>
          </a:p>
          <a:p>
            <a:r>
              <a:rPr lang="en-US" sz="2400" dirty="0"/>
              <a:t>These ideas should be </a:t>
            </a:r>
            <a:r>
              <a:rPr lang="en-US" sz="2400" b="1" dirty="0">
                <a:solidFill>
                  <a:schemeClr val="bg2">
                    <a:lumMod val="50000"/>
                  </a:schemeClr>
                </a:solidFill>
              </a:rPr>
              <a:t>one word or short phrases</a:t>
            </a:r>
            <a:r>
              <a:rPr lang="en-US" sz="2400" dirty="0"/>
              <a:t>. You are not paragraphing yet.</a:t>
            </a:r>
          </a:p>
          <a:p>
            <a:r>
              <a:rPr lang="en-US" sz="2400" dirty="0"/>
              <a:t>The list should provide </a:t>
            </a:r>
            <a:r>
              <a:rPr lang="en-US" sz="2400" b="1" dirty="0">
                <a:solidFill>
                  <a:schemeClr val="bg2">
                    <a:lumMod val="50000"/>
                  </a:schemeClr>
                </a:solidFill>
              </a:rPr>
              <a:t>general and specific ideas</a:t>
            </a:r>
            <a:r>
              <a:rPr lang="en-US" sz="2400" dirty="0"/>
              <a:t>. Example:</a:t>
            </a:r>
          </a:p>
          <a:p>
            <a:pPr lvl="1"/>
            <a:r>
              <a:rPr lang="en-US" sz="2400" dirty="0"/>
              <a:t>General idea: teacher</a:t>
            </a:r>
          </a:p>
          <a:p>
            <a:pPr lvl="1"/>
            <a:r>
              <a:rPr lang="en-US" sz="2400" dirty="0"/>
              <a:t>Specific ideas: kindergarten teacher; special needs teacher; college professor to undergraduates; teaching a general education required course; teaching at a community college; teaching Sunday school</a:t>
            </a:r>
          </a:p>
          <a:p>
            <a:r>
              <a:rPr lang="en-US" sz="2400" dirty="0"/>
              <a:t>Brainstorming is best suited to </a:t>
            </a:r>
            <a:r>
              <a:rPr lang="en-US" sz="2400" b="1" dirty="0">
                <a:solidFill>
                  <a:schemeClr val="bg2">
                    <a:lumMod val="50000"/>
                  </a:schemeClr>
                </a:solidFill>
              </a:rPr>
              <a:t>finding ideas </a:t>
            </a:r>
            <a:r>
              <a:rPr lang="en-US" sz="2400" dirty="0"/>
              <a:t>rather than discovering what you know about those ideas.</a:t>
            </a:r>
          </a:p>
          <a:p>
            <a:pPr lvl="1"/>
            <a:endParaRPr lang="en-US" dirty="0"/>
          </a:p>
        </p:txBody>
      </p:sp>
    </p:spTree>
    <p:extLst>
      <p:ext uri="{BB962C8B-B14F-4D97-AF65-F5344CB8AC3E}">
        <p14:creationId xmlns:p14="http://schemas.microsoft.com/office/powerpoint/2010/main" val="258191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BC36-424B-3680-CF68-8C241613B027}"/>
              </a:ext>
            </a:extLst>
          </p:cNvPr>
          <p:cNvSpPr>
            <a:spLocks noGrp="1"/>
          </p:cNvSpPr>
          <p:nvPr>
            <p:ph type="title"/>
          </p:nvPr>
        </p:nvSpPr>
        <p:spPr/>
        <p:txBody>
          <a:bodyPr>
            <a:normAutofit fontScale="90000"/>
          </a:bodyPr>
          <a:lstStyle/>
          <a:p>
            <a:r>
              <a:rPr lang="en-US" dirty="0"/>
              <a:t>Freewriting</a:t>
            </a:r>
          </a:p>
        </p:txBody>
      </p:sp>
      <p:sp>
        <p:nvSpPr>
          <p:cNvPr id="3" name="Content Placeholder 2">
            <a:extLst>
              <a:ext uri="{FF2B5EF4-FFF2-40B4-BE49-F238E27FC236}">
                <a16:creationId xmlns:a16="http://schemas.microsoft.com/office/drawing/2014/main" id="{B8EE1F80-A4B0-B8B9-AE11-82DFCFB011BB}"/>
              </a:ext>
            </a:extLst>
          </p:cNvPr>
          <p:cNvSpPr>
            <a:spLocks noGrp="1"/>
          </p:cNvSpPr>
          <p:nvPr>
            <p:ph idx="1"/>
          </p:nvPr>
        </p:nvSpPr>
        <p:spPr/>
        <p:txBody>
          <a:bodyPr>
            <a:normAutofit lnSpcReduction="10000"/>
          </a:bodyPr>
          <a:lstStyle/>
          <a:p>
            <a:r>
              <a:rPr lang="en-US" sz="2400" dirty="0"/>
              <a:t>Freewriting is usually done in </a:t>
            </a:r>
            <a:r>
              <a:rPr lang="en-US" sz="2400" b="1" dirty="0">
                <a:solidFill>
                  <a:schemeClr val="bg2">
                    <a:lumMod val="50000"/>
                  </a:schemeClr>
                </a:solidFill>
              </a:rPr>
              <a:t>sentence or paragraph length</a:t>
            </a:r>
            <a:r>
              <a:rPr lang="en-US" sz="2400" dirty="0"/>
              <a:t>. Though we are still not worried about presenting revised or edited work, we are wanting to </a:t>
            </a:r>
            <a:r>
              <a:rPr lang="en-US" sz="2400" b="1" dirty="0">
                <a:solidFill>
                  <a:schemeClr val="bg2">
                    <a:lumMod val="50000"/>
                  </a:schemeClr>
                </a:solidFill>
              </a:rPr>
              <a:t>avoid</a:t>
            </a:r>
            <a:r>
              <a:rPr lang="en-US" sz="2400" dirty="0"/>
              <a:t> short words or phrases (brainstorming).</a:t>
            </a:r>
          </a:p>
          <a:p>
            <a:r>
              <a:rPr lang="en-US" sz="2400" dirty="0"/>
              <a:t>It requires </a:t>
            </a:r>
            <a:r>
              <a:rPr lang="en-US" sz="2400" b="1" dirty="0">
                <a:solidFill>
                  <a:schemeClr val="bg2">
                    <a:lumMod val="50000"/>
                  </a:schemeClr>
                </a:solidFill>
              </a:rPr>
              <a:t>non-stop writing for 10-15 minutes</a:t>
            </a:r>
            <a:r>
              <a:rPr lang="en-US" sz="2400" dirty="0"/>
              <a:t>. To avoid pausing, if you cannot think of anything to say, you simply write a nonsense phrase, like blah, blah, blah, until your mind resets and thinks of something else on topic.</a:t>
            </a:r>
          </a:p>
          <a:p>
            <a:r>
              <a:rPr lang="en-US" sz="2400" dirty="0"/>
              <a:t>Though this is hard to do, the reason we write non-stop for at least 10 minutes is to </a:t>
            </a:r>
            <a:r>
              <a:rPr lang="en-US" sz="2400" b="1" dirty="0">
                <a:solidFill>
                  <a:schemeClr val="bg2">
                    <a:lumMod val="50000"/>
                  </a:schemeClr>
                </a:solidFill>
              </a:rPr>
              <a:t>get to the deeper ideas we have on a topic</a:t>
            </a:r>
            <a:r>
              <a:rPr lang="en-US" sz="2400" dirty="0"/>
              <a:t>. The first ideas that we write down are usually the common ones that most people would already know. Since an essay is to tell the reader something they don’t know or show what they do know in a different perspective, we want to dig deep into our knowledge.</a:t>
            </a:r>
          </a:p>
        </p:txBody>
      </p:sp>
    </p:spTree>
    <p:extLst>
      <p:ext uri="{BB962C8B-B14F-4D97-AF65-F5344CB8AC3E}">
        <p14:creationId xmlns:p14="http://schemas.microsoft.com/office/powerpoint/2010/main" val="263045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07EE-9014-E775-1860-EC89FFC197A9}"/>
              </a:ext>
            </a:extLst>
          </p:cNvPr>
          <p:cNvSpPr>
            <a:spLocks noGrp="1"/>
          </p:cNvSpPr>
          <p:nvPr>
            <p:ph type="title"/>
          </p:nvPr>
        </p:nvSpPr>
        <p:spPr/>
        <p:txBody>
          <a:bodyPr>
            <a:normAutofit fontScale="90000"/>
          </a:bodyPr>
          <a:lstStyle/>
          <a:p>
            <a:r>
              <a:rPr lang="en-US" dirty="0"/>
              <a:t>Freewriting Example</a:t>
            </a:r>
          </a:p>
        </p:txBody>
      </p:sp>
      <p:pic>
        <p:nvPicPr>
          <p:cNvPr id="12" name="Content Placeholder 11">
            <a:extLst>
              <a:ext uri="{FF2B5EF4-FFF2-40B4-BE49-F238E27FC236}">
                <a16:creationId xmlns:a16="http://schemas.microsoft.com/office/drawing/2014/main" id="{67957E6A-95EA-A16A-771A-762ECB2319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4632" y="1586386"/>
            <a:ext cx="3437226" cy="4448175"/>
          </a:xfrm>
        </p:spPr>
      </p:pic>
      <p:pic>
        <p:nvPicPr>
          <p:cNvPr id="14" name="Picture 13">
            <a:extLst>
              <a:ext uri="{FF2B5EF4-FFF2-40B4-BE49-F238E27FC236}">
                <a16:creationId xmlns:a16="http://schemas.microsoft.com/office/drawing/2014/main" id="{B10666D1-8314-F0F7-B750-ABCD20E23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858" y="1586386"/>
            <a:ext cx="3437227" cy="4448176"/>
          </a:xfrm>
          <a:prstGeom prst="rect">
            <a:avLst/>
          </a:prstGeom>
        </p:spPr>
      </p:pic>
    </p:spTree>
    <p:extLst>
      <p:ext uri="{BB962C8B-B14F-4D97-AF65-F5344CB8AC3E}">
        <p14:creationId xmlns:p14="http://schemas.microsoft.com/office/powerpoint/2010/main" val="31658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76A-2084-0F3D-DABA-BBBC83DCBCDF}"/>
              </a:ext>
            </a:extLst>
          </p:cNvPr>
          <p:cNvSpPr>
            <a:spLocks noGrp="1"/>
          </p:cNvSpPr>
          <p:nvPr>
            <p:ph type="title"/>
          </p:nvPr>
        </p:nvSpPr>
        <p:spPr/>
        <p:txBody>
          <a:bodyPr>
            <a:normAutofit fontScale="90000"/>
          </a:bodyPr>
          <a:lstStyle/>
          <a:p>
            <a:r>
              <a:rPr lang="en-US" dirty="0"/>
              <a:t>Clustering</a:t>
            </a:r>
          </a:p>
        </p:txBody>
      </p:sp>
      <p:sp>
        <p:nvSpPr>
          <p:cNvPr id="3" name="Content Placeholder 2">
            <a:extLst>
              <a:ext uri="{FF2B5EF4-FFF2-40B4-BE49-F238E27FC236}">
                <a16:creationId xmlns:a16="http://schemas.microsoft.com/office/drawing/2014/main" id="{7A920768-0E35-6BAA-9000-B4FE6181A141}"/>
              </a:ext>
            </a:extLst>
          </p:cNvPr>
          <p:cNvSpPr>
            <a:spLocks noGrp="1"/>
          </p:cNvSpPr>
          <p:nvPr>
            <p:ph idx="1"/>
          </p:nvPr>
        </p:nvSpPr>
        <p:spPr/>
        <p:txBody>
          <a:bodyPr>
            <a:normAutofit/>
          </a:bodyPr>
          <a:lstStyle/>
          <a:p>
            <a:r>
              <a:rPr lang="en-US" sz="2400" dirty="0"/>
              <a:t>Also called </a:t>
            </a:r>
            <a:r>
              <a:rPr lang="en-US" sz="2400" b="1" dirty="0">
                <a:solidFill>
                  <a:schemeClr val="bg2">
                    <a:lumMod val="50000"/>
                  </a:schemeClr>
                </a:solidFill>
              </a:rPr>
              <a:t>mapping</a:t>
            </a:r>
            <a:r>
              <a:rPr lang="en-US" sz="2400" dirty="0"/>
              <a:t>, clustering is a more </a:t>
            </a:r>
            <a:r>
              <a:rPr lang="en-US" sz="2400" b="1" dirty="0">
                <a:solidFill>
                  <a:schemeClr val="bg2">
                    <a:lumMod val="50000"/>
                  </a:schemeClr>
                </a:solidFill>
              </a:rPr>
              <a:t>spatial form </a:t>
            </a:r>
            <a:r>
              <a:rPr lang="en-US" sz="2400" dirty="0"/>
              <a:t>of freewriting.</a:t>
            </a:r>
          </a:p>
          <a:p>
            <a:r>
              <a:rPr lang="en-US" sz="2400" dirty="0"/>
              <a:t>It establishes a </a:t>
            </a:r>
            <a:r>
              <a:rPr lang="en-US" sz="2400" b="1" dirty="0">
                <a:solidFill>
                  <a:schemeClr val="bg2">
                    <a:lumMod val="50000"/>
                  </a:schemeClr>
                </a:solidFill>
              </a:rPr>
              <a:t>hierarchy of levels </a:t>
            </a:r>
            <a:r>
              <a:rPr lang="en-US" sz="2400" dirty="0"/>
              <a:t>to a topic.</a:t>
            </a:r>
          </a:p>
          <a:p>
            <a:pPr lvl="1"/>
            <a:r>
              <a:rPr lang="en-US" sz="2400" dirty="0"/>
              <a:t>Level 1: Start in the center of a page with the idea or topic you want to prewrite on.</a:t>
            </a:r>
          </a:p>
          <a:p>
            <a:pPr lvl="1"/>
            <a:r>
              <a:rPr lang="en-US" sz="2400" dirty="0"/>
              <a:t>Level 2: List ideas about the topic.</a:t>
            </a:r>
          </a:p>
          <a:p>
            <a:pPr lvl="1"/>
            <a:r>
              <a:rPr lang="en-US" sz="2400" dirty="0"/>
              <a:t>Level 3: From each level 2 idea, write ideas about each and arrange them around the specific level 2 idea.</a:t>
            </a:r>
          </a:p>
          <a:p>
            <a:r>
              <a:rPr lang="en-US" sz="2400" b="1" dirty="0">
                <a:solidFill>
                  <a:schemeClr val="bg2">
                    <a:lumMod val="50000"/>
                  </a:schemeClr>
                </a:solidFill>
              </a:rPr>
              <a:t>Each level can correspond </a:t>
            </a:r>
            <a:r>
              <a:rPr lang="en-US" sz="2400" dirty="0"/>
              <a:t>to a part of the essay:</a:t>
            </a:r>
          </a:p>
          <a:p>
            <a:pPr lvl="1"/>
            <a:r>
              <a:rPr lang="en-US" sz="2400" dirty="0"/>
              <a:t>Level 1: main idea in the thesis</a:t>
            </a:r>
          </a:p>
          <a:p>
            <a:pPr lvl="1"/>
            <a:r>
              <a:rPr lang="en-US" sz="2400" dirty="0"/>
              <a:t>Level 2: primary support points (topic sentences)</a:t>
            </a:r>
          </a:p>
          <a:p>
            <a:pPr lvl="1"/>
            <a:r>
              <a:rPr lang="en-US" sz="2400" dirty="0"/>
              <a:t>Level 3: secondary support points (explanations, examples, data)</a:t>
            </a:r>
          </a:p>
        </p:txBody>
      </p:sp>
    </p:spTree>
    <p:extLst>
      <p:ext uri="{BB962C8B-B14F-4D97-AF65-F5344CB8AC3E}">
        <p14:creationId xmlns:p14="http://schemas.microsoft.com/office/powerpoint/2010/main" val="17842249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FE348F0230734687E711874954EE7D" ma:contentTypeVersion="20" ma:contentTypeDescription="Create a new document." ma:contentTypeScope="" ma:versionID="6f16e686452cf1f3f9e797915a741228">
  <xsd:schema xmlns:xsd="http://www.w3.org/2001/XMLSchema" xmlns:xs="http://www.w3.org/2001/XMLSchema" xmlns:p="http://schemas.microsoft.com/office/2006/metadata/properties" xmlns:ns1="http://schemas.microsoft.com/sharepoint/v3" xmlns:ns3="a09f1bd2-18f4-4f1a-8beb-b5eaa96d6e9c" xmlns:ns4="192561df-d11f-4f3c-885a-4efe6fc94d79" targetNamespace="http://schemas.microsoft.com/office/2006/metadata/properties" ma:root="true" ma:fieldsID="b4674e664557741b11510ae1ea20134e" ns1:_="" ns3:_="" ns4:_="">
    <xsd:import namespace="http://schemas.microsoft.com/sharepoint/v3"/>
    <xsd:import namespace="a09f1bd2-18f4-4f1a-8beb-b5eaa96d6e9c"/>
    <xsd:import namespace="192561df-d11f-4f3c-885a-4efe6fc94d7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1:_ip_UnifiedCompliancePolicyProperties" minOccurs="0"/>
                <xsd:element ref="ns1:_ip_UnifiedCompliancePolicyUIAction" minOccurs="0"/>
                <xsd:element ref="ns3:MediaServiceSearchProperties" minOccurs="0"/>
                <xsd:element ref="ns3:_activity"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f1bd2-18f4-4f1a-8beb-b5eaa96d6e9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activity" ma:index="24" nillable="true" ma:displayName="_activity" ma:hidden="true" ma:internalName="_activity">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2561df-d11f-4f3c-885a-4efe6fc94d7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a09f1bd2-18f4-4f1a-8beb-b5eaa96d6e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276B34-CE87-45EE-8C9A-73CE65C26D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9f1bd2-18f4-4f1a-8beb-b5eaa96d6e9c"/>
    <ds:schemaRef ds:uri="192561df-d11f-4f3c-885a-4efe6fc94d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492980-7B84-4B24-999C-E63627B04891}">
  <ds:schemaRefs>
    <ds:schemaRef ds:uri="http://schemas.microsoft.com/office/2006/documentManagement/types"/>
    <ds:schemaRef ds:uri="http://purl.org/dc/dcmitype/"/>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 ds:uri="192561df-d11f-4f3c-885a-4efe6fc94d79"/>
    <ds:schemaRef ds:uri="a09f1bd2-18f4-4f1a-8beb-b5eaa96d6e9c"/>
    <ds:schemaRef ds:uri="http://schemas.microsoft.com/sharepoint/v3"/>
  </ds:schemaRefs>
</ds:datastoreItem>
</file>

<file path=customXml/itemProps3.xml><?xml version="1.0" encoding="utf-8"?>
<ds:datastoreItem xmlns:ds="http://schemas.openxmlformats.org/officeDocument/2006/customXml" ds:itemID="{CF35922E-3461-4691-A0B2-9D25728BF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146</TotalTime>
  <Words>1028</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The Writing Process </vt:lpstr>
      <vt:lpstr>What Is an Academic Essay?</vt:lpstr>
      <vt:lpstr>What Is the Writing Process?</vt:lpstr>
      <vt:lpstr>Definition and Purpose</vt:lpstr>
      <vt:lpstr>Prewriting Types</vt:lpstr>
      <vt:lpstr>Brainstorming</vt:lpstr>
      <vt:lpstr>Freewriting</vt:lpstr>
      <vt:lpstr>Freewriting Example</vt:lpstr>
      <vt:lpstr>Clustering</vt:lpstr>
      <vt:lpstr>Clustering Example</vt:lpstr>
      <vt:lpstr>6 Journalism Questions</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Process</dc:title>
  <dc:creator>Kelli Mcbride</dc:creator>
  <cp:lastModifiedBy>Kelli Mcbride</cp:lastModifiedBy>
  <cp:revision>5</cp:revision>
  <dcterms:created xsi:type="dcterms:W3CDTF">2022-09-25T16:00:44Z</dcterms:created>
  <dcterms:modified xsi:type="dcterms:W3CDTF">2024-08-22T12:45:27Z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0x01010064FE348F0230734687E711874954EE7D</vt:lpwstr>
  </property>
</Properties>
</file>